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7" r:id="rId1"/>
  </p:sldMasterIdLst>
  <p:notesMasterIdLst>
    <p:notesMasterId r:id="rId27"/>
  </p:notesMasterIdLst>
  <p:sldIdLst>
    <p:sldId id="286" r:id="rId2"/>
    <p:sldId id="460" r:id="rId3"/>
    <p:sldId id="538" r:id="rId4"/>
    <p:sldId id="521" r:id="rId5"/>
    <p:sldId id="535" r:id="rId6"/>
    <p:sldId id="536" r:id="rId7"/>
    <p:sldId id="522" r:id="rId8"/>
    <p:sldId id="528" r:id="rId9"/>
    <p:sldId id="439" r:id="rId10"/>
    <p:sldId id="523" r:id="rId11"/>
    <p:sldId id="486" r:id="rId12"/>
    <p:sldId id="533" r:id="rId13"/>
    <p:sldId id="493" r:id="rId14"/>
    <p:sldId id="494" r:id="rId15"/>
    <p:sldId id="495" r:id="rId16"/>
    <p:sldId id="496" r:id="rId17"/>
    <p:sldId id="498" r:id="rId18"/>
    <p:sldId id="540" r:id="rId19"/>
    <p:sldId id="541" r:id="rId20"/>
    <p:sldId id="542" r:id="rId21"/>
    <p:sldId id="547" r:id="rId22"/>
    <p:sldId id="548" r:id="rId23"/>
    <p:sldId id="549" r:id="rId24"/>
    <p:sldId id="543" r:id="rId25"/>
    <p:sldId id="28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55" autoAdjust="0"/>
    <p:restoredTop sz="98741" autoAdjust="0"/>
  </p:normalViewPr>
  <p:slideViewPr>
    <p:cSldViewPr>
      <p:cViewPr>
        <p:scale>
          <a:sx n="80" d="100"/>
          <a:sy n="80" d="100"/>
        </p:scale>
        <p:origin x="-638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&#1056;&#1072;&#1073;&#1086;&#1090;&#1072;_2016!\&#1054;&#1057;&#1056;_&#1042;&#1040;&#1057;&#1054;_&#1053;&#1086;&#1074;&#1072;&#1103;\&#1059;&#1057;&#1054;2016\&#1050;&#1072;&#1084;&#1095;&#1072;&#1090;&#1082;&#1072;\EAST_2003__ABCD_&#1055;&#105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&#1056;&#1072;&#1073;&#1086;&#1090;&#1072;_2016!\&#1054;&#1057;&#1056;_&#1042;&#1040;&#1057;&#1054;_&#1053;&#1086;&#1074;&#1072;&#1103;\&#1059;&#1057;&#1054;2016\&#1050;&#1072;&#1084;&#1095;&#1072;&#1090;&#1082;&#1072;\EAST_2003__ABCD_&#1055;&#105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&#1055;&#1077;&#1090;&#1088;&#1086;&#1087;&#1072;&#1074;&#1083;&#1086;&#1074;&#1089;&#108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22196836733203"/>
          <c:y val="4.214129483814523E-2"/>
          <c:w val="0.8625817548293957"/>
          <c:h val="0.76216622066147244"/>
        </c:manualLayout>
      </c:layout>
      <c:scatterChart>
        <c:scatterStyle val="smoothMarker"/>
        <c:varyColors val="0"/>
        <c:ser>
          <c:idx val="4"/>
          <c:order val="0"/>
          <c:tx>
            <c:strRef>
              <c:f>EAST_2003__ABCD!$A$4</c:f>
              <c:strCache>
                <c:ptCount val="1"/>
                <c:pt idx="0">
                  <c:v>500 лет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7"/>
            <c:spPr>
              <a:solidFill>
                <a:srgbClr val="FF0000"/>
              </a:solidFill>
            </c:spPr>
          </c:marker>
          <c:xVal>
            <c:numRef>
              <c:f>EAST_2003__ABCD!$C$2:$M$2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EAST_2003__ABCD!$C$4:$M$4</c:f>
              <c:numCache>
                <c:formatCode>General</c:formatCode>
                <c:ptCount val="11"/>
                <c:pt idx="0">
                  <c:v>1.4128152275035699</c:v>
                </c:pt>
                <c:pt idx="1">
                  <c:v>2.1907480408999298</c:v>
                </c:pt>
                <c:pt idx="2">
                  <c:v>2.9560783944327702</c:v>
                </c:pt>
                <c:pt idx="3">
                  <c:v>3.2820317624666999</c:v>
                </c:pt>
                <c:pt idx="4">
                  <c:v>3.27254940438868</c:v>
                </c:pt>
                <c:pt idx="5">
                  <c:v>3.06786148805607</c:v>
                </c:pt>
                <c:pt idx="6">
                  <c:v>2.4238591213498699</c:v>
                </c:pt>
                <c:pt idx="7">
                  <c:v>1.6844839923325798</c:v>
                </c:pt>
                <c:pt idx="8">
                  <c:v>0.67968437352048394</c:v>
                </c:pt>
                <c:pt idx="9">
                  <c:v>0.34374052794879401</c:v>
                </c:pt>
                <c:pt idx="10">
                  <c:v>0.10559310372536299</c:v>
                </c:pt>
              </c:numCache>
            </c:numRef>
          </c:yVal>
          <c:smooth val="1"/>
        </c:ser>
        <c:ser>
          <c:idx val="5"/>
          <c:order val="1"/>
          <c:tx>
            <c:strRef>
              <c:f>EAST_2003__ABCD!$A$5</c:f>
              <c:strCache>
                <c:ptCount val="1"/>
                <c:pt idx="0">
                  <c:v>1000 лет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xVal>
            <c:numRef>
              <c:f>EAST_2003__ABCD!$C$2:$M$2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EAST_2003__ABCD!$C$5:$M$5</c:f>
              <c:numCache>
                <c:formatCode>General</c:formatCode>
                <c:ptCount val="11"/>
                <c:pt idx="0">
                  <c:v>1.9814436511761899</c:v>
                </c:pt>
                <c:pt idx="1">
                  <c:v>3.2079752025805903</c:v>
                </c:pt>
                <c:pt idx="2">
                  <c:v>4.2869402886404497</c:v>
                </c:pt>
                <c:pt idx="3">
                  <c:v>4.6586325201556997</c:v>
                </c:pt>
                <c:pt idx="4">
                  <c:v>4.5977824285455702</c:v>
                </c:pt>
                <c:pt idx="5">
                  <c:v>4.3136745887467995</c:v>
                </c:pt>
                <c:pt idx="6">
                  <c:v>3.42063737597547</c:v>
                </c:pt>
                <c:pt idx="7">
                  <c:v>2.3973629013223801</c:v>
                </c:pt>
                <c:pt idx="8">
                  <c:v>1.01238446338763</c:v>
                </c:pt>
                <c:pt idx="9">
                  <c:v>0.53574508291192402</c:v>
                </c:pt>
                <c:pt idx="10">
                  <c:v>0.18078286459103199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EAST_2003__ABCD!$A$6</c:f>
              <c:strCache>
                <c:ptCount val="1"/>
                <c:pt idx="0">
                  <c:v>2000 лет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bg2">
                  <a:lumMod val="75000"/>
                  <a:lumOff val="25000"/>
                </a:schemeClr>
              </a:solidFill>
            </c:spPr>
          </c:marker>
          <c:xVal>
            <c:numRef>
              <c:f>EAST_2003__ABCD!$C$2:$M$2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EAST_2003__ABCD!$C$6:$M$6</c:f>
              <c:numCache>
                <c:formatCode>General</c:formatCode>
                <c:ptCount val="11"/>
                <c:pt idx="0">
                  <c:v>2.6004550506986499</c:v>
                </c:pt>
                <c:pt idx="1">
                  <c:v>4.4938799515846597</c:v>
                </c:pt>
                <c:pt idx="2">
                  <c:v>5.9008671457776698</c:v>
                </c:pt>
                <c:pt idx="3">
                  <c:v>6.220841990681329</c:v>
                </c:pt>
                <c:pt idx="4">
                  <c:v>6.1366635149494897</c:v>
                </c:pt>
                <c:pt idx="5">
                  <c:v>5.8243760621237595</c:v>
                </c:pt>
                <c:pt idx="6">
                  <c:v>4.6330689541427903</c:v>
                </c:pt>
                <c:pt idx="7">
                  <c:v>3.2868666767189705</c:v>
                </c:pt>
                <c:pt idx="8">
                  <c:v>1.4434371631224998</c:v>
                </c:pt>
                <c:pt idx="9">
                  <c:v>0.787127010275535</c:v>
                </c:pt>
                <c:pt idx="10">
                  <c:v>0.28554861423475497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EAST_2003__ABCD!$A$8</c:f>
              <c:strCache>
                <c:ptCount val="1"/>
                <c:pt idx="0">
                  <c:v>5000 лет</c:v>
                </c:pt>
              </c:strCache>
            </c:strRef>
          </c:tx>
          <c:spPr>
            <a:ln>
              <a:solidFill>
                <a:schemeClr val="bg2">
                  <a:lumMod val="50000"/>
                  <a:lumOff val="50000"/>
                </a:schemeClr>
              </a:solidFill>
            </a:ln>
          </c:spPr>
          <c:marker>
            <c:spPr>
              <a:solidFill>
                <a:schemeClr val="bg2">
                  <a:lumMod val="50000"/>
                  <a:lumOff val="50000"/>
                </a:schemeClr>
              </a:solidFill>
            </c:spPr>
          </c:marker>
          <c:xVal>
            <c:numRef>
              <c:f>EAST_2003__ABCD!$C$2:$M$2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EAST_2003__ABCD!$C$8:$M$8</c:f>
              <c:numCache>
                <c:formatCode>General</c:formatCode>
                <c:ptCount val="11"/>
                <c:pt idx="0">
                  <c:v>3.4922746025023601</c:v>
                </c:pt>
                <c:pt idx="1">
                  <c:v>6.57997179856216</c:v>
                </c:pt>
                <c:pt idx="2">
                  <c:v>8.20681511117367</c:v>
                </c:pt>
                <c:pt idx="3">
                  <c:v>8.5924838353936686</c:v>
                </c:pt>
                <c:pt idx="4">
                  <c:v>8.4879988533943305</c:v>
                </c:pt>
                <c:pt idx="5">
                  <c:v>7.9637277911895197</c:v>
                </c:pt>
                <c:pt idx="6">
                  <c:v>6.5483765372893199</c:v>
                </c:pt>
                <c:pt idx="7">
                  <c:v>4.6541782784577199</c:v>
                </c:pt>
                <c:pt idx="8">
                  <c:v>2.1687858966756601</c:v>
                </c:pt>
                <c:pt idx="9">
                  <c:v>1.22699722013739</c:v>
                </c:pt>
                <c:pt idx="10">
                  <c:v>0.48065424307962001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EAST_2003__ABCD!$A$9</c:f>
              <c:strCache>
                <c:ptCount val="1"/>
                <c:pt idx="0">
                  <c:v>10000 лет</c:v>
                </c:pt>
              </c:strCache>
            </c:strRef>
          </c:tx>
          <c:marker>
            <c:symbol val="circle"/>
            <c:size val="7"/>
          </c:marker>
          <c:xVal>
            <c:numRef>
              <c:f>EAST_2003__ABCD!$C$2:$M$2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EAST_2003__ABCD!$C$9:$M$9</c:f>
              <c:numCache>
                <c:formatCode>General</c:formatCode>
                <c:ptCount val="11"/>
                <c:pt idx="0">
                  <c:v>4.1540179244292705</c:v>
                </c:pt>
                <c:pt idx="1">
                  <c:v>8.4902102280771388</c:v>
                </c:pt>
                <c:pt idx="2">
                  <c:v>10.0056572586395</c:v>
                </c:pt>
                <c:pt idx="3">
                  <c:v>10.5323060826003</c:v>
                </c:pt>
                <c:pt idx="4">
                  <c:v>10.674474053352402</c:v>
                </c:pt>
                <c:pt idx="5">
                  <c:v>10.0126909357638</c:v>
                </c:pt>
                <c:pt idx="6">
                  <c:v>8.0121470978265705</c:v>
                </c:pt>
                <c:pt idx="7">
                  <c:v>5.8955551224814791</c:v>
                </c:pt>
                <c:pt idx="8">
                  <c:v>2.7651191515328399</c:v>
                </c:pt>
                <c:pt idx="9">
                  <c:v>1.6300082327007401</c:v>
                </c:pt>
                <c:pt idx="10">
                  <c:v>0.70827201483663194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968064"/>
        <c:axId val="94990720"/>
      </c:scatterChart>
      <c:valAx>
        <c:axId val="94968064"/>
        <c:scaling>
          <c:logBase val="10"/>
          <c:orientation val="minMax"/>
          <c:max val="5"/>
        </c:scaling>
        <c:delete val="0"/>
        <c:axPos val="b"/>
        <c:majorGridlines/>
        <c:minorGridlines>
          <c:spPr>
            <a:ln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Период</a:t>
                </a:r>
                <a:r>
                  <a:rPr lang="en-US"/>
                  <a:t> </a:t>
                </a:r>
                <a:r>
                  <a:rPr lang="ru-RU"/>
                  <a:t>колебаний </a:t>
                </a:r>
                <a:r>
                  <a:rPr lang="en-US"/>
                  <a:t>t</a:t>
                </a:r>
                <a:r>
                  <a:rPr lang="ru-RU"/>
                  <a:t>, с</a:t>
                </a:r>
              </a:p>
              <a:p>
                <a:pPr>
                  <a:defRPr/>
                </a:pPr>
                <a:r>
                  <a:rPr lang="ru-RU"/>
                  <a:t>(в логарифмическом масштабе)</a:t>
                </a:r>
              </a:p>
            </c:rich>
          </c:tx>
          <c:layout>
            <c:manualLayout>
              <c:xMode val="edge"/>
              <c:yMode val="edge"/>
              <c:x val="0.26678171745427953"/>
              <c:y val="0.872207737787588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4990720"/>
        <c:crosses val="autoZero"/>
        <c:crossBetween val="midCat"/>
      </c:valAx>
      <c:valAx>
        <c:axId val="94990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PGA</a:t>
                </a:r>
                <a:r>
                  <a:rPr lang="ru-RU"/>
                  <a:t>, </a:t>
                </a:r>
                <a:r>
                  <a:rPr lang="en-US"/>
                  <a:t>SA, </a:t>
                </a:r>
                <a:r>
                  <a:rPr lang="ru-RU"/>
                  <a:t>доли</a:t>
                </a:r>
                <a:r>
                  <a:rPr lang="en-US"/>
                  <a:t> g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"/>
              <c:y val="0.305527003509010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4968064"/>
        <c:crossesAt val="1.0000000000000002E-2"/>
        <c:crossBetween val="midCat"/>
      </c:valAx>
      <c:spPr>
        <a:ln>
          <a:solidFill>
            <a:schemeClr val="tx1"/>
          </a:solidFill>
        </a:ln>
      </c:spPr>
    </c:plotArea>
    <c:legend>
      <c:legendPos val="l"/>
      <c:layout>
        <c:manualLayout>
          <c:xMode val="edge"/>
          <c:yMode val="edge"/>
          <c:x val="0.76108110326434653"/>
          <c:y val="4.2099514708423068E-2"/>
          <c:w val="0.20785234265463004"/>
          <c:h val="0.4407189910314285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accent5">
        <a:lumMod val="90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01813865623485"/>
          <c:y val="3.9813059081900477E-2"/>
          <c:w val="0.81500309276627048"/>
          <c:h val="0.76628774339083094"/>
        </c:manualLayout>
      </c:layout>
      <c:scatterChart>
        <c:scatterStyle val="lineMarker"/>
        <c:varyColors val="0"/>
        <c:ser>
          <c:idx val="0"/>
          <c:order val="0"/>
          <c:tx>
            <c:strRef>
              <c:f>EAST_2003__ABCD!$C$1</c:f>
              <c:strCache>
                <c:ptCount val="1"/>
                <c:pt idx="0">
                  <c:v>PGA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EAST_2003__ABCD!$C$3:$C$9</c:f>
              <c:numCache>
                <c:formatCode>General</c:formatCode>
                <c:ptCount val="7"/>
                <c:pt idx="0">
                  <c:v>5.2270691579890401E-2</c:v>
                </c:pt>
                <c:pt idx="1">
                  <c:v>1.4128152275035699</c:v>
                </c:pt>
                <c:pt idx="2">
                  <c:v>1.9814436511761899</c:v>
                </c:pt>
                <c:pt idx="3">
                  <c:v>2.6004550506986499</c:v>
                </c:pt>
                <c:pt idx="4">
                  <c:v>2.9977738758744099</c:v>
                </c:pt>
                <c:pt idx="5">
                  <c:v>3.4922746025023601</c:v>
                </c:pt>
                <c:pt idx="6">
                  <c:v>4.1540179244292705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EAST_2003__ABCD!$D$1</c:f>
              <c:strCache>
                <c:ptCount val="1"/>
                <c:pt idx="0">
                  <c:v>0.1 сек</c:v>
                </c:pt>
              </c:strCache>
            </c:strRef>
          </c:tx>
          <c:marker>
            <c:symbol val="square"/>
            <c:size val="6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EAST_2003__ABCD!$D$3:$D$9</c:f>
              <c:numCache>
                <c:formatCode>General</c:formatCode>
                <c:ptCount val="7"/>
                <c:pt idx="0">
                  <c:v>7.7850633019356297E-2</c:v>
                </c:pt>
                <c:pt idx="1">
                  <c:v>2.1907480408999298</c:v>
                </c:pt>
                <c:pt idx="2">
                  <c:v>3.2079752025805903</c:v>
                </c:pt>
                <c:pt idx="3">
                  <c:v>4.4938799515846597</c:v>
                </c:pt>
                <c:pt idx="4">
                  <c:v>5.3425330630345407</c:v>
                </c:pt>
                <c:pt idx="5">
                  <c:v>6.57997179856216</c:v>
                </c:pt>
                <c:pt idx="6">
                  <c:v>8.4902102280771388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EAST_2003__ABCD!$E$1</c:f>
              <c:strCache>
                <c:ptCount val="1"/>
                <c:pt idx="0">
                  <c:v>0.2 сек</c:v>
                </c:pt>
              </c:strCache>
            </c:strRef>
          </c:tx>
          <c:marker>
            <c:symbol val="diamond"/>
            <c:size val="9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EAST_2003__ABCD!$E$3:$E$9</c:f>
              <c:numCache>
                <c:formatCode>General</c:formatCode>
                <c:ptCount val="7"/>
                <c:pt idx="0">
                  <c:v>0.105852229331375</c:v>
                </c:pt>
                <c:pt idx="1">
                  <c:v>2.9560783944327702</c:v>
                </c:pt>
                <c:pt idx="2">
                  <c:v>4.2869402886404497</c:v>
                </c:pt>
                <c:pt idx="3">
                  <c:v>5.9008671457776698</c:v>
                </c:pt>
                <c:pt idx="4">
                  <c:v>6.9165969291849407</c:v>
                </c:pt>
                <c:pt idx="5">
                  <c:v>8.20681511117367</c:v>
                </c:pt>
                <c:pt idx="6">
                  <c:v>10.0056572586395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EAST_2003__ABCD!$F$1</c:f>
              <c:strCache>
                <c:ptCount val="1"/>
                <c:pt idx="0">
                  <c:v>0.3 сек</c:v>
                </c:pt>
              </c:strCache>
            </c:strRef>
          </c:tx>
          <c:marker>
            <c:symbol val="circle"/>
            <c:size val="6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EAST_2003__ABCD!$F$3:$F$9</c:f>
              <c:numCache>
                <c:formatCode>General</c:formatCode>
                <c:ptCount val="7"/>
                <c:pt idx="0">
                  <c:v>0.116772629004382</c:v>
                </c:pt>
                <c:pt idx="1">
                  <c:v>3.2820317624666999</c:v>
                </c:pt>
                <c:pt idx="2">
                  <c:v>4.6586325201556997</c:v>
                </c:pt>
                <c:pt idx="3">
                  <c:v>6.220841990681329</c:v>
                </c:pt>
                <c:pt idx="4">
                  <c:v>7.2656119735770801</c:v>
                </c:pt>
                <c:pt idx="5">
                  <c:v>8.5924838353936686</c:v>
                </c:pt>
                <c:pt idx="6">
                  <c:v>10.5323060826003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EAST_2003__ABCD!$G$1</c:f>
              <c:strCache>
                <c:ptCount val="1"/>
                <c:pt idx="0">
                  <c:v>0.4 сек</c:v>
                </c:pt>
              </c:strCache>
            </c:strRef>
          </c:tx>
          <c:spPr>
            <a:ln>
              <a:solidFill>
                <a:schemeClr val="bg2">
                  <a:lumMod val="50000"/>
                  <a:lumOff val="50000"/>
                </a:schemeClr>
              </a:solidFill>
            </a:ln>
          </c:spPr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EAST_2003__ABCD!$G$3:$G$9</c:f>
              <c:numCache>
                <c:formatCode>General</c:formatCode>
                <c:ptCount val="7"/>
                <c:pt idx="0">
                  <c:v>0.114773401449785</c:v>
                </c:pt>
                <c:pt idx="1">
                  <c:v>3.27254940438868</c:v>
                </c:pt>
                <c:pt idx="2">
                  <c:v>4.5977824285455702</c:v>
                </c:pt>
                <c:pt idx="3">
                  <c:v>6.1366635149494897</c:v>
                </c:pt>
                <c:pt idx="4">
                  <c:v>7.1312076128549693</c:v>
                </c:pt>
                <c:pt idx="5">
                  <c:v>8.4879988533943305</c:v>
                </c:pt>
                <c:pt idx="6">
                  <c:v>10.674474053352402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EAST_2003__ABCD!$H$1</c:f>
              <c:strCache>
                <c:ptCount val="1"/>
                <c:pt idx="0">
                  <c:v>0.5 сек</c:v>
                </c:pt>
              </c:strCache>
            </c:strRef>
          </c:tx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EAST_2003__ABCD!$H$3:$H$9</c:f>
              <c:numCache>
                <c:formatCode>General</c:formatCode>
                <c:ptCount val="7"/>
                <c:pt idx="0">
                  <c:v>0.104816491865297</c:v>
                </c:pt>
                <c:pt idx="1">
                  <c:v>3.06786148805607</c:v>
                </c:pt>
                <c:pt idx="2">
                  <c:v>4.3136745887467995</c:v>
                </c:pt>
                <c:pt idx="3">
                  <c:v>5.8243760621237595</c:v>
                </c:pt>
                <c:pt idx="4">
                  <c:v>6.7626192048694396</c:v>
                </c:pt>
                <c:pt idx="5">
                  <c:v>7.9637277911895197</c:v>
                </c:pt>
                <c:pt idx="6">
                  <c:v>10.0126909357638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EAST_2003__ABCD!$I$1</c:f>
              <c:strCache>
                <c:ptCount val="1"/>
                <c:pt idx="0">
                  <c:v>0.7 сек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EAST_2003__ABCD!$I$3:$I$9</c:f>
              <c:numCache>
                <c:formatCode>General</c:formatCode>
                <c:ptCount val="7"/>
                <c:pt idx="0">
                  <c:v>8.0479696554084504E-2</c:v>
                </c:pt>
                <c:pt idx="1">
                  <c:v>2.4238591213498699</c:v>
                </c:pt>
                <c:pt idx="2">
                  <c:v>3.42063737597547</c:v>
                </c:pt>
                <c:pt idx="3">
                  <c:v>4.6330689541427903</c:v>
                </c:pt>
                <c:pt idx="4">
                  <c:v>5.4433970557376696</c:v>
                </c:pt>
                <c:pt idx="5">
                  <c:v>6.5483765372893199</c:v>
                </c:pt>
                <c:pt idx="6">
                  <c:v>8.0121470978265705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EAST_2003__ABCD!$J$1</c:f>
              <c:strCache>
                <c:ptCount val="1"/>
                <c:pt idx="0">
                  <c:v>1 сек</c:v>
                </c:pt>
              </c:strCache>
            </c:strRef>
          </c:tx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EAST_2003__ABCD!$J$3:$J$9</c:f>
              <c:numCache>
                <c:formatCode>General</c:formatCode>
                <c:ptCount val="7"/>
                <c:pt idx="0">
                  <c:v>5.4381040447849603E-2</c:v>
                </c:pt>
                <c:pt idx="1">
                  <c:v>1.6844839923325798</c:v>
                </c:pt>
                <c:pt idx="2">
                  <c:v>2.3973629013223801</c:v>
                </c:pt>
                <c:pt idx="3">
                  <c:v>3.2868666767189705</c:v>
                </c:pt>
                <c:pt idx="4">
                  <c:v>3.8457730042525902</c:v>
                </c:pt>
                <c:pt idx="5">
                  <c:v>4.6541782784577199</c:v>
                </c:pt>
                <c:pt idx="6">
                  <c:v>5.8955551224814791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EAST_2003__ABCD!$K$1</c:f>
              <c:strCache>
                <c:ptCount val="1"/>
                <c:pt idx="0">
                  <c:v>2 сек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EAST_2003__ABCD!$K$3:$K$9</c:f>
              <c:numCache>
                <c:formatCode>General</c:formatCode>
                <c:ptCount val="7"/>
                <c:pt idx="0">
                  <c:v>1.9738585947656501E-2</c:v>
                </c:pt>
                <c:pt idx="1">
                  <c:v>0.67968437352048394</c:v>
                </c:pt>
                <c:pt idx="2">
                  <c:v>1.01238446338763</c:v>
                </c:pt>
                <c:pt idx="3">
                  <c:v>1.4434371631224998</c:v>
                </c:pt>
                <c:pt idx="4">
                  <c:v>1.73286165942904</c:v>
                </c:pt>
                <c:pt idx="5">
                  <c:v>2.1687858966756601</c:v>
                </c:pt>
                <c:pt idx="6">
                  <c:v>2.7651191515328399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EAST_2003__ABCD!$L$1</c:f>
              <c:strCache>
                <c:ptCount val="1"/>
                <c:pt idx="0">
                  <c:v>3 сек</c:v>
                </c:pt>
              </c:strCache>
            </c:strRef>
          </c:tx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EAST_2003__ABCD!$L$3:$L$9</c:f>
              <c:numCache>
                <c:formatCode>General</c:formatCode>
                <c:ptCount val="7"/>
                <c:pt idx="0">
                  <c:v>9.1536048511794092E-3</c:v>
                </c:pt>
                <c:pt idx="1">
                  <c:v>0.34374052794879401</c:v>
                </c:pt>
                <c:pt idx="2">
                  <c:v>0.53574508291192402</c:v>
                </c:pt>
                <c:pt idx="3">
                  <c:v>0.787127010275535</c:v>
                </c:pt>
                <c:pt idx="4">
                  <c:v>0.95581542812500297</c:v>
                </c:pt>
                <c:pt idx="5">
                  <c:v>1.22699722013739</c:v>
                </c:pt>
                <c:pt idx="6">
                  <c:v>1.6300082327007401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EAST_2003__ABCD!$M$1</c:f>
              <c:strCache>
                <c:ptCount val="1"/>
                <c:pt idx="0">
                  <c:v>5 сек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EAST_2003__ABCD!$B$3:$B$9</c:f>
              <c:numCache>
                <c:formatCode>General</c:formatCode>
                <c:ptCount val="7"/>
                <c:pt idx="0">
                  <c:v>100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3000</c:v>
                </c:pt>
                <c:pt idx="5">
                  <c:v>5000</c:v>
                </c:pt>
                <c:pt idx="6">
                  <c:v>10000</c:v>
                </c:pt>
              </c:numCache>
            </c:numRef>
          </c:xVal>
          <c:yVal>
            <c:numRef>
              <c:f>EAST_2003__ABCD!$M$3:$M$9</c:f>
              <c:numCache>
                <c:formatCode>General</c:formatCode>
                <c:ptCount val="7"/>
                <c:pt idx="0">
                  <c:v>1.8728249063134799E-3</c:v>
                </c:pt>
                <c:pt idx="1">
                  <c:v>0.10559310372536299</c:v>
                </c:pt>
                <c:pt idx="2">
                  <c:v>0.18078286459103199</c:v>
                </c:pt>
                <c:pt idx="3">
                  <c:v>0.28554861423475497</c:v>
                </c:pt>
                <c:pt idx="4">
                  <c:v>0.366813687313848</c:v>
                </c:pt>
                <c:pt idx="5">
                  <c:v>0.48065424307962001</c:v>
                </c:pt>
                <c:pt idx="6">
                  <c:v>0.70827201483663194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58624"/>
        <c:axId val="98060544"/>
      </c:scatterChart>
      <c:valAx>
        <c:axId val="98058624"/>
        <c:scaling>
          <c:logBase val="10"/>
          <c:orientation val="minMax"/>
          <c:min val="100"/>
        </c:scaling>
        <c:delete val="0"/>
        <c:axPos val="b"/>
        <c:majorGridlines/>
        <c:minorGridlines>
          <c:spPr>
            <a:ln>
              <a:solidFill>
                <a:schemeClr val="accent1">
                  <a:lumMod val="50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Период повторяемости Т, лет</a:t>
                </a:r>
                <a:endParaRPr lang="en-US"/>
              </a:p>
              <a:p>
                <a:pPr>
                  <a:defRPr/>
                </a:pPr>
                <a:r>
                  <a:rPr lang="ru-RU"/>
                  <a:t>(в логарифмическом масштабе</a:t>
                </a:r>
              </a:p>
            </c:rich>
          </c:tx>
          <c:layout>
            <c:manualLayout>
              <c:xMode val="edge"/>
              <c:yMode val="edge"/>
              <c:x val="0.23605060275235559"/>
              <c:y val="0.871135393168875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8060544"/>
        <c:crossesAt val="1.0000000000000002E-3"/>
        <c:crossBetween val="midCat"/>
      </c:valAx>
      <c:valAx>
        <c:axId val="98060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PGA</a:t>
                </a:r>
                <a:r>
                  <a:rPr lang="ru-RU"/>
                  <a:t>, </a:t>
                </a:r>
                <a:r>
                  <a:rPr lang="en-US"/>
                  <a:t>SA, </a:t>
                </a:r>
                <a:r>
                  <a:rPr lang="ru-RU"/>
                  <a:t>доли</a:t>
                </a:r>
                <a:r>
                  <a:rPr lang="en-US"/>
                  <a:t> g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1.7637126569369911E-3"/>
              <c:y val="0.278430400941261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8058624"/>
        <c:crossesAt val="1.0000000000000002E-2"/>
        <c:crossBetween val="midCat"/>
      </c:valAx>
      <c:spPr>
        <a:ln>
          <a:solidFill>
            <a:schemeClr val="tx1"/>
          </a:solidFill>
        </a:ln>
      </c:spPr>
    </c:plotArea>
    <c:legend>
      <c:legendPos val="l"/>
      <c:layout>
        <c:manualLayout>
          <c:xMode val="edge"/>
          <c:yMode val="edge"/>
          <c:x val="0.10679096279992616"/>
          <c:y val="4.3053297108402097E-2"/>
          <c:w val="0.22210768405444931"/>
          <c:h val="0.5637622389782778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accent5">
        <a:lumMod val="90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Махачкала</a:t>
            </a:r>
          </a:p>
        </c:rich>
      </c:tx>
      <c:layout>
        <c:manualLayout>
          <c:xMode val="edge"/>
          <c:yMode val="edge"/>
          <c:x val="0.39816231501867955"/>
          <c:y val="2.269291338582677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7000232565866E-2"/>
          <c:y val="0.11834614790798209"/>
          <c:w val="0.8920110302667863"/>
          <c:h val="0.75131202717307399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Лист1!$A$5</c:f>
              <c:strCache>
                <c:ptCount val="1"/>
                <c:pt idx="0">
                  <c:v>Махачкала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Лист1!$D$5:$O$5</c:f>
              <c:numCache>
                <c:formatCode>0.000</c:formatCode>
                <c:ptCount val="12"/>
                <c:pt idx="0" formatCode="0.0">
                  <c:v>0.34</c:v>
                </c:pt>
                <c:pt idx="1">
                  <c:v>0.34</c:v>
                </c:pt>
                <c:pt idx="2">
                  <c:v>0.66</c:v>
                </c:pt>
                <c:pt idx="3">
                  <c:v>0.81</c:v>
                </c:pt>
                <c:pt idx="4">
                  <c:v>0.85</c:v>
                </c:pt>
                <c:pt idx="5">
                  <c:v>0.83</c:v>
                </c:pt>
                <c:pt idx="6">
                  <c:v>0.75</c:v>
                </c:pt>
                <c:pt idx="7">
                  <c:v>0.57999999999999996</c:v>
                </c:pt>
                <c:pt idx="8">
                  <c:v>0.42</c:v>
                </c:pt>
                <c:pt idx="9">
                  <c:v>0.2</c:v>
                </c:pt>
                <c:pt idx="10">
                  <c:v>0.12</c:v>
                </c:pt>
                <c:pt idx="11">
                  <c:v>0.05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77920"/>
        <c:axId val="82979840"/>
      </c:scatterChart>
      <c:valAx>
        <c:axId val="82977920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100" b="1" i="0" baseline="0">
                    <a:effectLst/>
                  </a:rPr>
                  <a:t>Период колебаний, с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6810484589900194"/>
              <c:y val="0.93862745098039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2979840"/>
        <c:crosses val="autoZero"/>
        <c:crossBetween val="midCat"/>
      </c:valAx>
      <c:valAx>
        <c:axId val="8297984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/>
                  <a:t>SA,</a:t>
                </a:r>
                <a:r>
                  <a:rPr lang="en-US" sz="1200" baseline="0"/>
                  <a:t> g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4.6208993696759786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82977920"/>
        <c:crossesAt val="1.0000000000000002E-2"/>
        <c:crossBetween val="midCat"/>
      </c:valAx>
      <c:spPr>
        <a:solidFill>
          <a:schemeClr val="accent1"/>
        </a:solidFill>
      </c:spPr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18683121340602"/>
          <c:y val="0.1572482239720035"/>
          <c:w val="0.86396612532808403"/>
          <c:h val="0.71210946631671046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Петропавловск-Камчатский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Лист1!$D$2:$O$2</c:f>
              <c:numCache>
                <c:formatCode>0.000</c:formatCode>
                <c:ptCount val="12"/>
                <c:pt idx="0" formatCode="0.0">
                  <c:v>0.52506799999999998</c:v>
                </c:pt>
                <c:pt idx="1">
                  <c:v>0.52506799999999998</c:v>
                </c:pt>
                <c:pt idx="2">
                  <c:v>0.650949</c:v>
                </c:pt>
                <c:pt idx="3">
                  <c:v>0.95699100000000004</c:v>
                </c:pt>
                <c:pt idx="4">
                  <c:v>1.3263689999999999</c:v>
                </c:pt>
                <c:pt idx="5">
                  <c:v>1.5778129999999999</c:v>
                </c:pt>
                <c:pt idx="6">
                  <c:v>1.7807519999999999</c:v>
                </c:pt>
                <c:pt idx="7">
                  <c:v>1.7695669999999999</c:v>
                </c:pt>
                <c:pt idx="8">
                  <c:v>1.3993409999999999</c:v>
                </c:pt>
                <c:pt idx="9">
                  <c:v>0.58633800000000003</c:v>
                </c:pt>
                <c:pt idx="10">
                  <c:v>0.31804700000000002</c:v>
                </c:pt>
                <c:pt idx="11">
                  <c:v>0.13447799999999999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Ялта</c:v>
                </c:pt>
              </c:strCache>
            </c:strRef>
          </c:tx>
          <c:spPr>
            <a:ln>
              <a:solidFill>
                <a:schemeClr val="accent5">
                  <a:lumMod val="50000"/>
                </a:schemeClr>
              </a:solidFill>
            </a:ln>
          </c:spPr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Лист1!$D$3:$O$3</c:f>
              <c:numCache>
                <c:formatCode>0.000</c:formatCode>
                <c:ptCount val="12"/>
                <c:pt idx="0" formatCode="0.0">
                  <c:v>0.42211900000000002</c:v>
                </c:pt>
                <c:pt idx="1">
                  <c:v>0.42211900000000002</c:v>
                </c:pt>
                <c:pt idx="2">
                  <c:v>0.74255800000000005</c:v>
                </c:pt>
                <c:pt idx="3">
                  <c:v>0.990228</c:v>
                </c:pt>
                <c:pt idx="4">
                  <c:v>1.0659650000000001</c:v>
                </c:pt>
                <c:pt idx="5">
                  <c:v>1.0232030000000001</c:v>
                </c:pt>
                <c:pt idx="6">
                  <c:v>0.96989300000000001</c:v>
                </c:pt>
                <c:pt idx="7">
                  <c:v>0.74779700000000005</c:v>
                </c:pt>
                <c:pt idx="8">
                  <c:v>0.49443700000000002</c:v>
                </c:pt>
                <c:pt idx="9">
                  <c:v>0.181839</c:v>
                </c:pt>
                <c:pt idx="10">
                  <c:v>8.8107000000000005E-2</c:v>
                </c:pt>
                <c:pt idx="11">
                  <c:v>2.7788E-2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Иркутск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Лист1!$D$4:$O$4</c:f>
              <c:numCache>
                <c:formatCode>0.000</c:formatCode>
                <c:ptCount val="12"/>
                <c:pt idx="0" formatCode="0.0">
                  <c:v>0.22023000000000001</c:v>
                </c:pt>
                <c:pt idx="1">
                  <c:v>0.22023000000000001</c:v>
                </c:pt>
                <c:pt idx="2">
                  <c:v>0.31278499999999998</c:v>
                </c:pt>
                <c:pt idx="3">
                  <c:v>0.44502700000000001</c:v>
                </c:pt>
                <c:pt idx="4">
                  <c:v>0.53944400000000003</c:v>
                </c:pt>
                <c:pt idx="5">
                  <c:v>0.59242799999999995</c:v>
                </c:pt>
                <c:pt idx="6">
                  <c:v>0.61331100000000005</c:v>
                </c:pt>
                <c:pt idx="7">
                  <c:v>0.53325900000000004</c:v>
                </c:pt>
                <c:pt idx="8">
                  <c:v>0.36878300000000003</c:v>
                </c:pt>
                <c:pt idx="9">
                  <c:v>0.123724</c:v>
                </c:pt>
                <c:pt idx="10">
                  <c:v>5.6843999999999999E-2</c:v>
                </c:pt>
                <c:pt idx="11">
                  <c:v>1.9278E-2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Махачкала</c:v>
                </c:pt>
              </c:strCache>
            </c:strRef>
          </c:tx>
          <c:marker>
            <c:symbol val="circle"/>
            <c:size val="7"/>
          </c:marker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Лист1!$D$5:$O$5</c:f>
              <c:numCache>
                <c:formatCode>0.000</c:formatCode>
                <c:ptCount val="12"/>
                <c:pt idx="0" formatCode="0.0">
                  <c:v>0.34</c:v>
                </c:pt>
                <c:pt idx="1">
                  <c:v>0.34</c:v>
                </c:pt>
                <c:pt idx="2">
                  <c:v>0.66</c:v>
                </c:pt>
                <c:pt idx="3">
                  <c:v>0.81</c:v>
                </c:pt>
                <c:pt idx="4">
                  <c:v>0.85</c:v>
                </c:pt>
                <c:pt idx="5">
                  <c:v>0.83</c:v>
                </c:pt>
                <c:pt idx="6">
                  <c:v>0.75</c:v>
                </c:pt>
                <c:pt idx="7">
                  <c:v>0.57999999999999996</c:v>
                </c:pt>
                <c:pt idx="8">
                  <c:v>0.42</c:v>
                </c:pt>
                <c:pt idx="9">
                  <c:v>0.2</c:v>
                </c:pt>
                <c:pt idx="10">
                  <c:v>0.12</c:v>
                </c:pt>
                <c:pt idx="11">
                  <c:v>0.05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68608"/>
        <c:axId val="48276608"/>
      </c:scatterChart>
      <c:valAx>
        <c:axId val="38468608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algn="ctr" rtl="0">
                  <a:defRPr/>
                </a:pPr>
                <a:r>
                  <a:rPr lang="ru-RU"/>
                  <a:t>Период колебаний, с</a:t>
                </a:r>
              </a:p>
            </c:rich>
          </c:tx>
          <c:layout>
            <c:manualLayout>
              <c:xMode val="edge"/>
              <c:yMode val="edge"/>
              <c:x val="0.38916857702913721"/>
              <c:y val="0.94663256606990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8276608"/>
        <c:crosses val="autoZero"/>
        <c:crossBetween val="midCat"/>
      </c:valAx>
      <c:valAx>
        <c:axId val="4827660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SA, g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"/>
              <c:y val="4.6208993696759786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8468608"/>
        <c:crossesAt val="1.0000000000000002E-2"/>
        <c:crossBetween val="midCat"/>
      </c:valAx>
      <c:spPr>
        <a:solidFill>
          <a:schemeClr val="accent3"/>
        </a:solidFill>
      </c:spPr>
    </c:plotArea>
    <c:legend>
      <c:legendPos val="r"/>
      <c:layout>
        <c:manualLayout>
          <c:xMode val="edge"/>
          <c:yMode val="edge"/>
          <c:x val="0.11322872501514233"/>
          <c:y val="1.6281364829396329E-2"/>
          <c:w val="0.40744750656167977"/>
          <c:h val="0.2646598775153106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000232565866E-2"/>
          <c:y val="0.11834614790798209"/>
          <c:w val="0.8920110302667863"/>
          <c:h val="0.75131202717307399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Петропавловск-Камчатский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Лист1!$D$2:$O$2</c:f>
              <c:numCache>
                <c:formatCode>0.000</c:formatCode>
                <c:ptCount val="12"/>
                <c:pt idx="0" formatCode="0.0">
                  <c:v>0.52506799999999998</c:v>
                </c:pt>
                <c:pt idx="1">
                  <c:v>0.52506799999999998</c:v>
                </c:pt>
                <c:pt idx="2">
                  <c:v>0.650949</c:v>
                </c:pt>
                <c:pt idx="3">
                  <c:v>0.95699100000000004</c:v>
                </c:pt>
                <c:pt idx="4">
                  <c:v>1.3263689999999999</c:v>
                </c:pt>
                <c:pt idx="5">
                  <c:v>1.5778129999999999</c:v>
                </c:pt>
                <c:pt idx="6">
                  <c:v>1.7807519999999999</c:v>
                </c:pt>
                <c:pt idx="7">
                  <c:v>1.7695669999999999</c:v>
                </c:pt>
                <c:pt idx="8">
                  <c:v>1.3993409999999999</c:v>
                </c:pt>
                <c:pt idx="9">
                  <c:v>0.58633800000000003</c:v>
                </c:pt>
                <c:pt idx="10">
                  <c:v>0.31804700000000002</c:v>
                </c:pt>
                <c:pt idx="11">
                  <c:v>0.13447799999999999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Лист1!$AE$6</c:f>
              <c:strCache>
                <c:ptCount val="1"/>
                <c:pt idx="0">
                  <c:v>СП 14.13330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Лист1!$AD$7:$AD$17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Лист1!$AG$7:$AG$17</c:f>
              <c:numCache>
                <c:formatCode>General</c:formatCode>
                <c:ptCount val="11"/>
                <c:pt idx="0">
                  <c:v>0.4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0.89442719099991597</c:v>
                </c:pt>
                <c:pt idx="6">
                  <c:v>0.70710678118654757</c:v>
                </c:pt>
                <c:pt idx="7">
                  <c:v>0.63245553203367599</c:v>
                </c:pt>
                <c:pt idx="8">
                  <c:v>0.44721359549995798</c:v>
                </c:pt>
                <c:pt idx="9">
                  <c:v>0.36514837167011072</c:v>
                </c:pt>
                <c:pt idx="10">
                  <c:v>0.28284271247461901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88288"/>
        <c:axId val="55816960"/>
      </c:scatterChart>
      <c:valAx>
        <c:axId val="55788288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100" b="1" i="0" baseline="0">
                    <a:effectLst/>
                  </a:rPr>
                  <a:t>Период колебаний, с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6810484589900194"/>
              <c:y val="0.93862745098039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816960"/>
        <c:crosses val="autoZero"/>
        <c:crossBetween val="midCat"/>
      </c:valAx>
      <c:valAx>
        <c:axId val="5581696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/>
                  <a:t>SA,</a:t>
                </a:r>
                <a:r>
                  <a:rPr lang="en-US" sz="1200" baseline="0"/>
                  <a:t> g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55788288"/>
        <c:crossesAt val="1.0000000000000002E-2"/>
        <c:crossBetween val="midCat"/>
      </c:valAx>
      <c:spPr>
        <a:solidFill>
          <a:schemeClr val="accent1"/>
        </a:solidFill>
      </c:spPr>
    </c:plotArea>
    <c:legend>
      <c:legendPos val="r"/>
      <c:layout>
        <c:manualLayout>
          <c:xMode val="edge"/>
          <c:yMode val="edge"/>
          <c:x val="0.10396250824097225"/>
          <c:y val="2.2453605064072877E-2"/>
          <c:w val="0.55320982853756995"/>
          <c:h val="0.145504400185270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000232565866E-2"/>
          <c:y val="0.11834614790798209"/>
          <c:w val="0.8920110302667863"/>
          <c:h val="0.75131202717307399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Лист1!$A$4</c:f>
              <c:strCache>
                <c:ptCount val="1"/>
                <c:pt idx="0">
                  <c:v>Иркутск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Лист1!$D$4:$O$4</c:f>
              <c:numCache>
                <c:formatCode>0.000</c:formatCode>
                <c:ptCount val="12"/>
                <c:pt idx="0" formatCode="0.0">
                  <c:v>0.22023000000000001</c:v>
                </c:pt>
                <c:pt idx="1">
                  <c:v>0.22023000000000001</c:v>
                </c:pt>
                <c:pt idx="2">
                  <c:v>0.31278499999999998</c:v>
                </c:pt>
                <c:pt idx="3">
                  <c:v>0.44502700000000001</c:v>
                </c:pt>
                <c:pt idx="4">
                  <c:v>0.53944400000000003</c:v>
                </c:pt>
                <c:pt idx="5">
                  <c:v>0.59242799999999995</c:v>
                </c:pt>
                <c:pt idx="6">
                  <c:v>0.61331100000000005</c:v>
                </c:pt>
                <c:pt idx="7">
                  <c:v>0.53325900000000004</c:v>
                </c:pt>
                <c:pt idx="8">
                  <c:v>0.36878300000000003</c:v>
                </c:pt>
                <c:pt idx="9">
                  <c:v>0.123724</c:v>
                </c:pt>
                <c:pt idx="10">
                  <c:v>5.6843999999999999E-2</c:v>
                </c:pt>
                <c:pt idx="11">
                  <c:v>1.9278E-2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Лист1!$AE$6</c:f>
              <c:strCache>
                <c:ptCount val="1"/>
                <c:pt idx="0">
                  <c:v>СП 14.13330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Лист1!$AD$7:$AD$17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Лист1!$AF$7:$AF$17</c:f>
              <c:numCache>
                <c:formatCode>General</c:formatCode>
                <c:ptCount val="11"/>
                <c:pt idx="0">
                  <c:v>0.2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0.44721359549995798</c:v>
                </c:pt>
                <c:pt idx="6">
                  <c:v>0.35355339059327379</c:v>
                </c:pt>
                <c:pt idx="7">
                  <c:v>0.316227766016838</c:v>
                </c:pt>
                <c:pt idx="8">
                  <c:v>0.22360679774997899</c:v>
                </c:pt>
                <c:pt idx="9">
                  <c:v>0.18257418583505536</c:v>
                </c:pt>
                <c:pt idx="10">
                  <c:v>0.1414213562373095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64384"/>
        <c:axId val="128488192"/>
      </c:scatterChart>
      <c:valAx>
        <c:axId val="128464384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100" b="1" i="0" baseline="0">
                    <a:effectLst/>
                  </a:rPr>
                  <a:t>Период колебаний, с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6810484589900194"/>
              <c:y val="0.93862745098039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8488192"/>
        <c:crosses val="autoZero"/>
        <c:crossBetween val="midCat"/>
      </c:valAx>
      <c:valAx>
        <c:axId val="12848819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/>
                  <a:t>SA,</a:t>
                </a:r>
                <a:r>
                  <a:rPr lang="en-US" sz="1200" baseline="0"/>
                  <a:t> g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28464384"/>
        <c:crossesAt val="1.0000000000000002E-2"/>
        <c:crossBetween val="midCat"/>
      </c:valAx>
      <c:spPr>
        <a:solidFill>
          <a:schemeClr val="accent1"/>
        </a:solidFill>
      </c:spPr>
    </c:plotArea>
    <c:legend>
      <c:legendPos val="r"/>
      <c:layout>
        <c:manualLayout>
          <c:xMode val="edge"/>
          <c:yMode val="edge"/>
          <c:x val="0.10396250824097225"/>
          <c:y val="2.2453605064072877E-2"/>
          <c:w val="0.3009874654293806"/>
          <c:h val="0.145504400185270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000232565866E-2"/>
          <c:y val="0.11834614790798209"/>
          <c:w val="0.8920110302667863"/>
          <c:h val="0.75131202717307399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Лист1!$A$3</c:f>
              <c:strCache>
                <c:ptCount val="1"/>
                <c:pt idx="0">
                  <c:v>Ялта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Лист1!$D$3:$O$3</c:f>
              <c:numCache>
                <c:formatCode>0.000</c:formatCode>
                <c:ptCount val="12"/>
                <c:pt idx="0" formatCode="0.0">
                  <c:v>0.42211900000000002</c:v>
                </c:pt>
                <c:pt idx="1">
                  <c:v>0.42211900000000002</c:v>
                </c:pt>
                <c:pt idx="2">
                  <c:v>0.74255800000000005</c:v>
                </c:pt>
                <c:pt idx="3">
                  <c:v>0.990228</c:v>
                </c:pt>
                <c:pt idx="4">
                  <c:v>1.0659650000000001</c:v>
                </c:pt>
                <c:pt idx="5">
                  <c:v>1.0232030000000001</c:v>
                </c:pt>
                <c:pt idx="6">
                  <c:v>0.96989300000000001</c:v>
                </c:pt>
                <c:pt idx="7">
                  <c:v>0.74779700000000005</c:v>
                </c:pt>
                <c:pt idx="8">
                  <c:v>0.49443700000000002</c:v>
                </c:pt>
                <c:pt idx="9">
                  <c:v>0.181839</c:v>
                </c:pt>
                <c:pt idx="10">
                  <c:v>8.8107000000000005E-2</c:v>
                </c:pt>
                <c:pt idx="11">
                  <c:v>2.7788E-2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Лист1!$AE$6</c:f>
              <c:strCache>
                <c:ptCount val="1"/>
                <c:pt idx="0">
                  <c:v>СП 14.13330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Лист1!$AD$7:$AD$17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Лист1!$AG$7:$AG$17</c:f>
              <c:numCache>
                <c:formatCode>General</c:formatCode>
                <c:ptCount val="11"/>
                <c:pt idx="0">
                  <c:v>0.4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0.89442719099991597</c:v>
                </c:pt>
                <c:pt idx="6">
                  <c:v>0.70710678118654757</c:v>
                </c:pt>
                <c:pt idx="7">
                  <c:v>0.63245553203367599</c:v>
                </c:pt>
                <c:pt idx="8">
                  <c:v>0.44721359549995798</c:v>
                </c:pt>
                <c:pt idx="9">
                  <c:v>0.36514837167011072</c:v>
                </c:pt>
                <c:pt idx="10">
                  <c:v>0.28284271247461901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967616"/>
        <c:axId val="149970304"/>
      </c:scatterChart>
      <c:valAx>
        <c:axId val="149967616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100" b="1" i="0" baseline="0">
                    <a:effectLst/>
                  </a:rPr>
                  <a:t>Период колебаний, с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6810484589900194"/>
              <c:y val="0.93862745098039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9970304"/>
        <c:crosses val="autoZero"/>
        <c:crossBetween val="midCat"/>
      </c:valAx>
      <c:valAx>
        <c:axId val="14997030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/>
                  <a:t>SA,</a:t>
                </a:r>
                <a:r>
                  <a:rPr lang="en-US" sz="1200" baseline="0"/>
                  <a:t> g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49967616"/>
        <c:crossesAt val="1.0000000000000002E-2"/>
        <c:crossBetween val="midCat"/>
      </c:valAx>
      <c:spPr>
        <a:solidFill>
          <a:schemeClr val="accent1"/>
        </a:solidFill>
      </c:spPr>
    </c:plotArea>
    <c:legend>
      <c:legendPos val="r"/>
      <c:layout>
        <c:manualLayout>
          <c:xMode val="edge"/>
          <c:yMode val="edge"/>
          <c:x val="0.10396250824097225"/>
          <c:y val="2.2453605064072877E-2"/>
          <c:w val="0.3009874654293806"/>
          <c:h val="0.145504400185270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000232565866E-2"/>
          <c:y val="0.11834614790798209"/>
          <c:w val="0.8920110302667863"/>
          <c:h val="0.75131202717307399"/>
        </c:manualLayout>
      </c:layout>
      <c:scatterChart>
        <c:scatterStyle val="lineMarker"/>
        <c:varyColors val="0"/>
        <c:ser>
          <c:idx val="1"/>
          <c:order val="0"/>
          <c:tx>
            <c:strRef>
              <c:f>Лист1!$A$5</c:f>
              <c:strCache>
                <c:ptCount val="1"/>
                <c:pt idx="0">
                  <c:v>Махачкала</c:v>
                </c:pt>
              </c:strCache>
            </c:strRef>
          </c:tx>
          <c:xVal>
            <c:numRef>
              <c:f>Лист1!$D$1:$O$1</c:f>
              <c:numCache>
                <c:formatCode>General</c:formatCode>
                <c:ptCount val="12"/>
                <c:pt idx="0">
                  <c:v>0.01</c:v>
                </c:pt>
                <c:pt idx="1">
                  <c:v>0.03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0.5</c:v>
                </c:pt>
                <c:pt idx="7">
                  <c:v>0.7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xVal>
          <c:yVal>
            <c:numRef>
              <c:f>Лист1!$D$5:$O$5</c:f>
              <c:numCache>
                <c:formatCode>0.000</c:formatCode>
                <c:ptCount val="12"/>
                <c:pt idx="0" formatCode="0.0">
                  <c:v>0.34</c:v>
                </c:pt>
                <c:pt idx="1">
                  <c:v>0.34</c:v>
                </c:pt>
                <c:pt idx="2">
                  <c:v>0.66</c:v>
                </c:pt>
                <c:pt idx="3">
                  <c:v>0.81</c:v>
                </c:pt>
                <c:pt idx="4">
                  <c:v>0.85</c:v>
                </c:pt>
                <c:pt idx="5">
                  <c:v>0.83</c:v>
                </c:pt>
                <c:pt idx="6">
                  <c:v>0.75</c:v>
                </c:pt>
                <c:pt idx="7">
                  <c:v>0.57999999999999996</c:v>
                </c:pt>
                <c:pt idx="8">
                  <c:v>0.42</c:v>
                </c:pt>
                <c:pt idx="9">
                  <c:v>0.2</c:v>
                </c:pt>
                <c:pt idx="10">
                  <c:v>0.12</c:v>
                </c:pt>
                <c:pt idx="11">
                  <c:v>0.05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Лист1!$AE$6</c:f>
              <c:strCache>
                <c:ptCount val="1"/>
                <c:pt idx="0">
                  <c:v>СП 14.13330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Лист1!$AD$7:$AD$17</c:f>
              <c:numCache>
                <c:formatCode>General</c:formatCode>
                <c:ptCount val="11"/>
                <c:pt idx="0">
                  <c:v>0.03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</c:numCache>
            </c:numRef>
          </c:xVal>
          <c:yVal>
            <c:numRef>
              <c:f>Лист1!$AG$7:$AG$17</c:f>
              <c:numCache>
                <c:formatCode>General</c:formatCode>
                <c:ptCount val="11"/>
                <c:pt idx="0">
                  <c:v>0.4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0.89442719099991597</c:v>
                </c:pt>
                <c:pt idx="6">
                  <c:v>0.70710678118654757</c:v>
                </c:pt>
                <c:pt idx="7">
                  <c:v>0.63245553203367599</c:v>
                </c:pt>
                <c:pt idx="8">
                  <c:v>0.44721359549995798</c:v>
                </c:pt>
                <c:pt idx="9">
                  <c:v>0.36514837167011072</c:v>
                </c:pt>
                <c:pt idx="10">
                  <c:v>0.28284271247461901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989632"/>
        <c:axId val="170455808"/>
      </c:scatterChart>
      <c:valAx>
        <c:axId val="167989632"/>
        <c:scaling>
          <c:logBase val="10"/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100" b="1" i="0" baseline="0">
                    <a:effectLst/>
                  </a:rPr>
                  <a:t>Период колебаний, с</a:t>
                </a:r>
                <a:endParaRPr lang="ru-RU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6810484589900194"/>
              <c:y val="0.93862745098039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70455808"/>
        <c:crosses val="autoZero"/>
        <c:crossBetween val="midCat"/>
      </c:valAx>
      <c:valAx>
        <c:axId val="17045580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en-US" sz="1200"/>
                  <a:t>SA,</a:t>
                </a:r>
                <a:r>
                  <a:rPr lang="en-US" sz="1200" baseline="0"/>
                  <a:t> g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67989632"/>
        <c:crossesAt val="1.0000000000000002E-2"/>
        <c:crossBetween val="midCat"/>
      </c:valAx>
      <c:spPr>
        <a:solidFill>
          <a:schemeClr val="accent1"/>
        </a:solidFill>
      </c:spPr>
    </c:plotArea>
    <c:legend>
      <c:legendPos val="r"/>
      <c:layout>
        <c:manualLayout>
          <c:xMode val="edge"/>
          <c:yMode val="edge"/>
          <c:x val="0.10396250824097225"/>
          <c:y val="2.2453605064072877E-2"/>
          <c:w val="0.3009874654293806"/>
          <c:h val="0.145504400185270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solidFill>
      <a:schemeClr val="bg1">
        <a:lumMod val="95000"/>
      </a:schemeClr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C5BA95-15E0-40AA-959C-C8C110617D0E}" type="datetimeFigureOut">
              <a:rPr lang="ru-RU"/>
              <a:pPr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A3E8EA-2A24-42E7-A2B8-6527D64BC0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3E8EA-2A24-42E7-A2B8-6527D64BC08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0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434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62D68-9102-4BFD-A189-EA1F84F871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06705-77C7-4E8B-9E24-9FC25BFC34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8DB0E-F9AC-4E63-97C9-33642D16EC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B77ED-F2DF-454F-8CB7-C4D209DCA8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D8839-8BD8-4F11-A58F-1BE3187540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D731D-7C68-40FA-B2BD-0D891D658A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0573A-3CBC-4760-B55D-05ADDBA274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E01A3-85D1-4420-942D-AC7202BE81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9A85D-CAC1-403B-AAB4-E36C9A86DC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039B5-828F-4D5B-A334-A12C506D4D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A5DFB-90E9-4C94-A30C-0388CC9C37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331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31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ru-RU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ru-RU"/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C43A2F1-0EA8-403B-8C1C-A24EA5978D9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"/>
            <a:ext cx="91440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ru-RU" dirty="0"/>
          </a:p>
        </p:txBody>
      </p:sp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1763688" y="1052736"/>
            <a:ext cx="7200800" cy="2304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 НОВЫХ ПОДХОДАХ К УЧЕТУ СЕЙСМИЧЕСКОЙ ОПАСНОСТИ В СИСТЕМЕ НОРМАТИВНЫХ-ТЕХНИЧЕСКИХ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ДОКУМЕНТОВ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ИНЖЕНЕРНЫМ ИЗЫСКАНИЯМ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44624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cap="all" dirty="0"/>
              <a:t>НАУЧНО-ПРАКТИЧЕСКАЯ КОНФЕРЕНЦИЯ «ПЕРСПЕКТИВЫ РАЗВИТИЯ ИНЖЕНЕРНЫХ ИЗЫСКАНИЙ В СТРОИТЕЛЬСТВЕ В РОССИЙСКОЙ ФЕДЕРАЦИИ»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846" y="-198695"/>
            <a:ext cx="1459054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XII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142110"/>
            <a:ext cx="70567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С.А. </a:t>
            </a:r>
            <a:r>
              <a:rPr lang="ru-RU" dirty="0" err="1"/>
              <a:t>Тихоцкий</a:t>
            </a:r>
            <a:r>
              <a:rPr lang="ru-RU" dirty="0"/>
              <a:t>, Директор ИФЗ им. О.Ю. Шмидта </a:t>
            </a:r>
            <a:r>
              <a:rPr lang="ru-RU" dirty="0" smtClean="0"/>
              <a:t>РАН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 smtClean="0"/>
              <a:t>М.И. </a:t>
            </a:r>
            <a:r>
              <a:rPr lang="ru-RU" dirty="0"/>
              <a:t>Богданов, Генеральный директор ООО «ИГИИС</a:t>
            </a:r>
            <a:r>
              <a:rPr lang="ru-RU" dirty="0" smtClean="0"/>
              <a:t>»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 smtClean="0"/>
              <a:t>С.А. </a:t>
            </a:r>
            <a:r>
              <a:rPr lang="ru-RU" dirty="0"/>
              <a:t>Перетокин, Генеральный директор ООО «ИГИИС-</a:t>
            </a:r>
            <a:r>
              <a:rPr lang="ru-RU" dirty="0" err="1"/>
              <a:t>Сейсмо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26169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44624"/>
            <a:ext cx="7247049" cy="830997"/>
          </a:xfrm>
          <a:prstGeom prst="rect">
            <a:avLst/>
          </a:prstGeom>
          <a:extLst/>
        </p:spPr>
        <p:txBody>
          <a:bodyPr wrap="none">
            <a:spAutoFit/>
          </a:bodyPr>
          <a:lstStyle/>
          <a:p>
            <a:r>
              <a:rPr lang="ru-RU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sym typeface="SymbolProp BT" charset="2"/>
              </a:rPr>
              <a:t>КОМПЛЕКТ КАРТ ОБЩЕГО СЕЙСМИЧЕСКОГО </a:t>
            </a:r>
          </a:p>
          <a:p>
            <a:r>
              <a:rPr lang="ru-RU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sym typeface="SymbolProp BT" charset="2"/>
              </a:rPr>
              <a:t>РАЙОНИРОВАНИЯ РФ ОСР-201</a:t>
            </a:r>
            <a:r>
              <a:rPr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sym typeface="SymbolProp BT" charset="2"/>
              </a:rPr>
              <a:t>6</a:t>
            </a:r>
            <a:r>
              <a:rPr lang="ru-RU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sym typeface="SymbolProp BT" charset="2"/>
              </a:rPr>
              <a:t> (макет)</a:t>
            </a:r>
            <a:endParaRPr lang="ru-RU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sym typeface="SymbolProp BT" charset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319016" cy="292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2" y="836712"/>
            <a:ext cx="4319016" cy="292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5288"/>
            <a:ext cx="4319016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2" y="3809192"/>
            <a:ext cx="4319016" cy="293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gey\Desktop\ОСР-97-A_In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836712"/>
            <a:ext cx="4320000" cy="24107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2322" y="332656"/>
            <a:ext cx="7646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СРАВНЕНИЕ КАРТ ОСР-97-А и ОСР-2016-А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8" y="836712"/>
            <a:ext cx="4320000" cy="24123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ergey\Desktop\ОСР-97-A_Inten_кавка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2" y="3573016"/>
            <a:ext cx="4320000" cy="2824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rgey\Desktop\ОСР-2014-A_Inten_кавка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20000" cy="28245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>
            <a:endCxn id="1027" idx="0"/>
          </p:cNvCxnSpPr>
          <p:nvPr/>
        </p:nvCxnSpPr>
        <p:spPr>
          <a:xfrm>
            <a:off x="683568" y="2708920"/>
            <a:ext cx="17218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076056" y="2683520"/>
            <a:ext cx="17218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95536" y="364502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6350">
                  <a:solidFill>
                    <a:schemeClr val="bg2"/>
                  </a:solidFill>
                </a:ln>
                <a:solidFill>
                  <a:srgbClr val="FDFB9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ОСР-97-А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94652" y="3645024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n w="6350">
                  <a:solidFill>
                    <a:schemeClr val="bg2"/>
                  </a:solidFill>
                </a:ln>
                <a:solidFill>
                  <a:srgbClr val="FDFB9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ОСР-2016-А</a:t>
            </a:r>
            <a:endParaRPr lang="ru-RU" dirty="0">
              <a:ln w="6350">
                <a:solidFill>
                  <a:schemeClr val="bg2"/>
                </a:solidFill>
              </a:ln>
              <a:solidFill>
                <a:srgbClr val="FDFB9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52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991" y="5425479"/>
            <a:ext cx="4392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Спектр </a:t>
            </a:r>
            <a:r>
              <a:rPr lang="ru-RU" sz="1400" dirty="0" smtClean="0"/>
              <a:t>коэффициентов динамического усиления</a:t>
            </a:r>
          </a:p>
          <a:p>
            <a:pPr algn="ctr"/>
            <a:r>
              <a:rPr lang="ru-RU" sz="1400" dirty="0" smtClean="0"/>
              <a:t>для </a:t>
            </a:r>
            <a:r>
              <a:rPr lang="ru-RU" sz="1400" dirty="0"/>
              <a:t>грунтов категорий I и II по </a:t>
            </a:r>
            <a:endParaRPr lang="ru-RU" sz="1400" dirty="0" smtClean="0"/>
          </a:p>
          <a:p>
            <a:pPr algn="ctr"/>
            <a:r>
              <a:rPr lang="ru-RU" sz="1400" dirty="0" smtClean="0"/>
              <a:t>сейсмическим свойствам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7052"/>
            <a:ext cx="4191144" cy="2518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458" y="1588037"/>
            <a:ext cx="6912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β</a:t>
            </a:r>
            <a:r>
              <a:rPr lang="ru-RU" dirty="0" smtClean="0"/>
              <a:t> – коэффициент </a:t>
            </a:r>
            <a:r>
              <a:rPr lang="ru-RU" dirty="0"/>
              <a:t>динамичности, соответствующий </a:t>
            </a:r>
            <a:r>
              <a:rPr lang="en-US" dirty="0"/>
              <a:t>i</a:t>
            </a:r>
            <a:r>
              <a:rPr lang="ru-RU" dirty="0"/>
              <a:t>-й форме </a:t>
            </a:r>
            <a:endParaRPr lang="en-US" dirty="0" smtClean="0"/>
          </a:p>
          <a:p>
            <a:r>
              <a:rPr lang="en-US" dirty="0" smtClean="0"/>
              <a:t>      </a:t>
            </a:r>
            <a:r>
              <a:rPr lang="ru-RU" dirty="0" smtClean="0"/>
              <a:t>собственных</a:t>
            </a:r>
            <a:r>
              <a:rPr lang="en-US" dirty="0" smtClean="0"/>
              <a:t> </a:t>
            </a:r>
            <a:r>
              <a:rPr lang="ru-RU" dirty="0" smtClean="0"/>
              <a:t>колебаний </a:t>
            </a:r>
            <a:r>
              <a:rPr lang="ru-RU" dirty="0"/>
              <a:t>зданий или </a:t>
            </a:r>
            <a:r>
              <a:rPr lang="ru-RU" dirty="0" smtClean="0"/>
              <a:t>сооружений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0057" y="1115452"/>
            <a:ext cx="8433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Нормативный спектр отклика (</a:t>
            </a:r>
            <a:r>
              <a:rPr lang="ru-RU" b="1" dirty="0"/>
              <a:t>СП 14.13330.2014)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4221088"/>
            <a:ext cx="3024336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atin typeface="+mj-lt"/>
              </a:rPr>
              <a:t>SA</a:t>
            </a:r>
            <a:r>
              <a:rPr lang="en-US" sz="4000" b="1" i="1" baseline="-25000" dirty="0" err="1" smtClean="0">
                <a:latin typeface="+mj-lt"/>
              </a:rPr>
              <a:t>t</a:t>
            </a:r>
            <a:r>
              <a:rPr lang="en-US" sz="4000" b="1" i="1" dirty="0">
                <a:latin typeface="+mj-lt"/>
              </a:rPr>
              <a:t> </a:t>
            </a:r>
            <a:r>
              <a:rPr lang="ru-RU" sz="4000" b="1" i="1" dirty="0">
                <a:latin typeface="+mj-lt"/>
              </a:rPr>
              <a:t>=</a:t>
            </a:r>
            <a:r>
              <a:rPr lang="ru-RU" sz="4000" b="1" i="1" baseline="-25000" dirty="0">
                <a:latin typeface="+mj-lt"/>
              </a:rPr>
              <a:t> </a:t>
            </a:r>
            <a:r>
              <a:rPr lang="ru-RU" sz="4000" b="1" i="1" dirty="0" smtClean="0">
                <a:latin typeface="+mj-lt"/>
              </a:rPr>
              <a:t>β</a:t>
            </a:r>
            <a:r>
              <a:rPr lang="en-US" sz="4000" b="1" i="1" baseline="-25000" dirty="0" smtClean="0">
                <a:latin typeface="+mj-lt"/>
              </a:rPr>
              <a:t>t</a:t>
            </a:r>
            <a:r>
              <a:rPr lang="ru-RU" sz="4000" b="1" i="1" dirty="0" smtClean="0">
                <a:latin typeface="+mj-lt"/>
              </a:rPr>
              <a:t>·</a:t>
            </a:r>
            <a:r>
              <a:rPr lang="en-US" sz="4000" b="1" i="1" dirty="0">
                <a:latin typeface="+mj-lt"/>
              </a:rPr>
              <a:t>PGA</a:t>
            </a:r>
            <a:endParaRPr lang="ru-RU" sz="4000" b="1" i="1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260045"/>
            <a:ext cx="7326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PGA</a:t>
            </a:r>
            <a:r>
              <a:rPr lang="en-US" i="1" dirty="0" smtClean="0"/>
              <a:t> – </a:t>
            </a:r>
            <a:r>
              <a:rPr lang="ru-RU" dirty="0"/>
              <a:t>максимальное (или пиковое) ускорение движений грунта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78754"/>
              </p:ext>
            </p:extLst>
          </p:nvPr>
        </p:nvGraphicFramePr>
        <p:xfrm>
          <a:off x="683567" y="3293358"/>
          <a:ext cx="3793902" cy="5676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470"/>
                <a:gridCol w="745144"/>
                <a:gridCol w="745144"/>
                <a:gridCol w="745144"/>
              </a:tblGrid>
              <a:tr h="2838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b="1" kern="1200" dirty="0"/>
                        <a:t>Балл </a:t>
                      </a:r>
                      <a:r>
                        <a:rPr lang="en-US" b="1" kern="1200" dirty="0"/>
                        <a:t>MSK-64</a:t>
                      </a:r>
                      <a:endParaRPr lang="en-US" b="1" i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kern="1200"/>
                        <a:t>VII</a:t>
                      </a:r>
                      <a:endParaRPr lang="en-US" i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kern="1200"/>
                        <a:t>VIII</a:t>
                      </a:r>
                      <a:endParaRPr lang="en-US" i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kern="1200"/>
                        <a:t>IX</a:t>
                      </a:r>
                      <a:endParaRPr lang="en-US" i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b="1" kern="1200" dirty="0"/>
                        <a:t>PGA,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м/с</a:t>
                      </a:r>
                      <a:r>
                        <a:rPr lang="ru-RU" sz="18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b="1" i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kern="1200" dirty="0"/>
                        <a:t>1</a:t>
                      </a:r>
                      <a:endParaRPr lang="ru-RU" i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kern="1200" dirty="0"/>
                        <a:t>2</a:t>
                      </a:r>
                      <a:endParaRPr lang="ru-RU" i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kern="1200" dirty="0"/>
                        <a:t>4</a:t>
                      </a:r>
                      <a:endParaRPr lang="ru-RU" i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2864" y="332656"/>
            <a:ext cx="814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СЕЙСМИЧЕСКАЯ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 ОПАСНОСТЬ И СЕЙСМИЧЕСКИЕ НАГРУЗКИ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СРЕДНЯЯ ФОРМА ЛОГАРИФМИЧЕСКОГО СПЕКТРА РЕАКЦИИ В НОРМИРОВАННЫХ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УСКОРЕНИЯХ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(Ф.Ф.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Аптикаев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, ИФЗ РАН)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021" y="4725144"/>
            <a:ext cx="820891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latin typeface="+mj-lt"/>
              </a:rPr>
              <a:t>SA </a:t>
            </a:r>
            <a:r>
              <a:rPr lang="ru-RU" sz="1600" b="1" dirty="0">
                <a:latin typeface="+mj-lt"/>
              </a:rPr>
              <a:t>— амплитуда </a:t>
            </a:r>
            <a:r>
              <a:rPr lang="ru-RU" sz="1600" b="1" dirty="0" smtClean="0">
                <a:latin typeface="+mj-lt"/>
              </a:rPr>
              <a:t>спектрального</a:t>
            </a:r>
            <a:r>
              <a:rPr lang="en-US" sz="1600" b="1" dirty="0" smtClean="0">
                <a:latin typeface="+mj-lt"/>
              </a:rPr>
              <a:t> </a:t>
            </a:r>
            <a:r>
              <a:rPr lang="ru-RU" sz="1600" b="1" dirty="0" smtClean="0">
                <a:latin typeface="+mj-lt"/>
              </a:rPr>
              <a:t>ускорения</a:t>
            </a:r>
            <a:r>
              <a:rPr lang="ru-RU" sz="1600" b="1" dirty="0">
                <a:latin typeface="+mj-lt"/>
              </a:rPr>
              <a:t>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latin typeface="+mj-lt"/>
              </a:rPr>
              <a:t>PGA </a:t>
            </a:r>
            <a:r>
              <a:rPr lang="ru-RU" sz="1600" b="1" dirty="0">
                <a:latin typeface="+mj-lt"/>
              </a:rPr>
              <a:t>– максимальное (пиковое) ускорение грунта;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dirty="0" smtClean="0">
                <a:latin typeface="+mj-lt"/>
              </a:rPr>
              <a:t>β </a:t>
            </a:r>
            <a:r>
              <a:rPr lang="ru-RU" sz="1600" b="1" dirty="0">
                <a:latin typeface="+mj-lt"/>
              </a:rPr>
              <a:t>— максимальное значение спектрального коэффициента динамичности,</a:t>
            </a: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r>
              <a:rPr lang="ru-RU" sz="1600" b="1" dirty="0">
                <a:latin typeface="+mj-lt"/>
              </a:rPr>
              <a:t>β = </a:t>
            </a:r>
            <a:r>
              <a:rPr lang="ru-RU" sz="1600" b="1" dirty="0" err="1">
                <a:latin typeface="+mj-lt"/>
              </a:rPr>
              <a:t>SA</a:t>
            </a:r>
            <a:r>
              <a:rPr lang="ru-RU" sz="1000" b="1" dirty="0" err="1">
                <a:latin typeface="+mj-lt"/>
              </a:rPr>
              <a:t>max</a:t>
            </a:r>
            <a:r>
              <a:rPr lang="ru-RU" sz="1600" b="1" dirty="0">
                <a:latin typeface="+mj-lt"/>
              </a:rPr>
              <a:t>/PGA;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i="1" dirty="0" smtClean="0">
                <a:latin typeface="+mj-lt"/>
              </a:rPr>
              <a:t>f</a:t>
            </a:r>
            <a:r>
              <a:rPr lang="ru-RU" sz="1600" i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– частота колебаний;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i="1" dirty="0" smtClean="0">
                <a:latin typeface="+mj-lt"/>
              </a:rPr>
              <a:t>f</a:t>
            </a:r>
            <a:r>
              <a:rPr lang="ru-RU" sz="1600" b="1" dirty="0" smtClean="0">
                <a:latin typeface="+mj-lt"/>
              </a:rPr>
              <a:t>0 </a:t>
            </a:r>
            <a:r>
              <a:rPr lang="ru-RU" sz="1600" b="1" dirty="0">
                <a:latin typeface="+mj-lt"/>
              </a:rPr>
              <a:t>— преобладающая частота колебаний;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i="1" dirty="0" smtClean="0">
                <a:latin typeface="+mj-lt"/>
              </a:rPr>
              <a:t>S</a:t>
            </a:r>
            <a:r>
              <a:rPr lang="ru-RU" sz="1600" b="1" dirty="0" smtClean="0">
                <a:latin typeface="+mj-lt"/>
              </a:rPr>
              <a:t>1</a:t>
            </a:r>
            <a:r>
              <a:rPr lang="ru-RU" sz="1600" b="1" dirty="0">
                <a:latin typeface="+mj-lt"/>
              </a:rPr>
              <a:t>, </a:t>
            </a:r>
            <a:r>
              <a:rPr lang="ru-RU" sz="1600" b="1" i="1" dirty="0">
                <a:latin typeface="+mj-lt"/>
              </a:rPr>
              <a:t>S</a:t>
            </a:r>
            <a:r>
              <a:rPr lang="ru-RU" sz="1600" b="1" dirty="0">
                <a:latin typeface="+mj-lt"/>
              </a:rPr>
              <a:t>2— логарифмическая ширина высокочастотной и низкочастотной полосы спектра соответственно; </a:t>
            </a:r>
            <a:endParaRPr lang="en-US" sz="1600" b="1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ru-RU" sz="1600" b="1" i="1" dirty="0" smtClean="0">
                <a:latin typeface="+mj-lt"/>
              </a:rPr>
              <a:t>S</a:t>
            </a:r>
            <a:r>
              <a:rPr lang="ru-RU" sz="1600" i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— полная </a:t>
            </a:r>
            <a:r>
              <a:rPr lang="ru-RU" sz="1600" b="1" dirty="0" smtClean="0">
                <a:latin typeface="+mj-lt"/>
              </a:rPr>
              <a:t>логарифмическая</a:t>
            </a:r>
            <a:r>
              <a:rPr lang="en-US" sz="1600" b="1" dirty="0" smtClean="0">
                <a:latin typeface="+mj-lt"/>
              </a:rPr>
              <a:t> </a:t>
            </a:r>
            <a:r>
              <a:rPr lang="ru-RU" sz="1600" b="1" dirty="0" smtClean="0">
                <a:latin typeface="+mj-lt"/>
              </a:rPr>
              <a:t>ширина </a:t>
            </a:r>
            <a:r>
              <a:rPr lang="ru-RU" sz="1600" b="1" dirty="0">
                <a:latin typeface="+mj-lt"/>
              </a:rPr>
              <a:t>спектра, </a:t>
            </a:r>
            <a:r>
              <a:rPr lang="ru-RU" sz="1600" b="1" i="1" dirty="0">
                <a:latin typeface="+mj-lt"/>
              </a:rPr>
              <a:t>S </a:t>
            </a:r>
            <a:r>
              <a:rPr lang="ru-RU" sz="1600" b="1" dirty="0">
                <a:latin typeface="+mj-lt"/>
              </a:rPr>
              <a:t>= </a:t>
            </a:r>
            <a:r>
              <a:rPr lang="ru-RU" sz="1600" b="1" i="1" dirty="0">
                <a:latin typeface="+mj-lt"/>
              </a:rPr>
              <a:t>S</a:t>
            </a:r>
            <a:r>
              <a:rPr lang="ru-RU" sz="1600" b="1" dirty="0">
                <a:latin typeface="+mj-lt"/>
              </a:rPr>
              <a:t>2</a:t>
            </a:r>
            <a:r>
              <a:rPr lang="ru-RU" sz="1600" b="1" i="1" dirty="0">
                <a:latin typeface="+mj-lt"/>
              </a:rPr>
              <a:t>+S</a:t>
            </a:r>
            <a:r>
              <a:rPr lang="ru-RU" sz="1600" b="1" dirty="0">
                <a:latin typeface="+mj-lt"/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07" y="1669412"/>
            <a:ext cx="5430885" cy="299080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2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042" y="127665"/>
            <a:ext cx="8346445" cy="1200329"/>
          </a:xfrm>
        </p:spPr>
        <p:txBody>
          <a:bodyPr wrap="square">
            <a:spAutoFit/>
          </a:bodyPr>
          <a:lstStyle/>
          <a:p>
            <a:r>
              <a:rPr lang="ru-RU" sz="24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ЭМПИРИЧЕСКИЕ СООТНОШЕНИЯ, УВЯЗЫВАЮЩИЕ ФИЗИЧЕСКИЕ ПАРАМЕТРЫ СЕЙСМИЧЕСКИХ ВОЗДЕЙСТВИЙ (по Ф.Ф. </a:t>
            </a:r>
            <a:r>
              <a:rPr lang="ru-RU" sz="2400" b="1" kern="1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Аптикаеву</a:t>
            </a:r>
            <a:r>
              <a:rPr lang="ru-RU" sz="2400" b="1" kern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, ИФЗ РАН)</a:t>
            </a:r>
            <a:endParaRPr lang="ru-RU" sz="2400" b="1" kern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844824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 0,60 +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+ С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56792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Логарифмическая ширина спектра реакции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Максимальное значение спектрального коэффициента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динамичности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5558" y="2492896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β = 0,72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0,28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0,07·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± 0,07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3491716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Преобладающий период колебаний в секундах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=1/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9164" y="3779748"/>
            <a:ext cx="4887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0,15·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LH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0,25·lg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R +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1,9 ± 0,2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932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i="1" baseline="-25000" dirty="0" smtClean="0">
                <a:latin typeface="Times New Roman" pitchFamily="18" charset="0"/>
                <a:cs typeface="Times New Roman" pitchFamily="18" charset="0"/>
              </a:rPr>
              <a:t>LH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-- магнитуда землетрясения, определяемая по поверхностным сейсмическим волнам;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-- минимальное расстояние от площадки модельного землетрясения до расчетной точки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28837" y="4427820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PGA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4139788"/>
            <a:ext cx="5315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Максимальная амплитуда спектра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(см/с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283460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Длительность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фазы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колебаний 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Ф.Ф.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Аптикаеву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секундах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τ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19164" y="3122632"/>
            <a:ext cx="4887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0,15·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LH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0,5·lg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± 0,3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815354"/>
              </p:ext>
            </p:extLst>
          </p:nvPr>
        </p:nvGraphicFramePr>
        <p:xfrm>
          <a:off x="685998" y="5084763"/>
          <a:ext cx="7918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" name="Формула" r:id="rId3" imgW="6134040" imgH="711000" progId="Equation.3">
                  <p:embed/>
                </p:oleObj>
              </mc:Choice>
              <mc:Fallback>
                <p:oleObj name="Формула" r:id="rId3" imgW="61340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98" y="5084763"/>
                        <a:ext cx="7918450" cy="1008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11560" y="4725144"/>
            <a:ext cx="8114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иковые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ускорения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горизонтальных компонент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(см/с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!Работа_2016!\Конференция ИВТ\Синтетика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9144000" cy="49906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8043" y="380564"/>
            <a:ext cx="5970181" cy="8309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РАСЧЕТ СЕЙСМИЧЕСКОЙ ОПАСНОСТИ ДЛЯ Г. СИМФЕРОПОЛЬ</a:t>
            </a:r>
          </a:p>
        </p:txBody>
      </p:sp>
      <p:pic>
        <p:nvPicPr>
          <p:cNvPr id="2" name="Крым_3D_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1638121"/>
            <a:ext cx="3528392" cy="27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13792" y="188640"/>
            <a:ext cx="6550496" cy="8309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РАСЧЕТ СЕЙСМИЧЕСКОЙ ОПАСНОСТИ ДЛЯ Г. СИМФЕРОПОЛЬ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7503" y="908720"/>
            <a:ext cx="4320481" cy="2768353"/>
            <a:chOff x="107503" y="908720"/>
            <a:chExt cx="4320481" cy="276835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3" y="1467941"/>
              <a:ext cx="4320000" cy="2209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107985" y="908720"/>
              <a:ext cx="43199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Синтезированный каталог 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землетрясений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продолжительностью </a:t>
              </a: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5000 лет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26" y="1467942"/>
            <a:ext cx="4357772" cy="22003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397976" y="883166"/>
            <a:ext cx="4674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Вероятность превышения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PGA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спектральной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амплитуды в течение 50 лет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07504" y="3717032"/>
            <a:ext cx="4824536" cy="3168352"/>
            <a:chOff x="107504" y="3429000"/>
            <a:chExt cx="4824536" cy="3168352"/>
          </a:xfrm>
        </p:grpSpPr>
        <p:graphicFrame>
          <p:nvGraphicFramePr>
            <p:cNvPr id="23" name="Диаграмма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79766747"/>
                </p:ext>
              </p:extLst>
            </p:nvPr>
          </p:nvGraphicFramePr>
          <p:xfrm>
            <a:off x="107504" y="3429000"/>
            <a:ext cx="4824536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Прямоугольник 23"/>
            <p:cNvSpPr/>
            <p:nvPr/>
          </p:nvSpPr>
          <p:spPr>
            <a:xfrm>
              <a:off x="252264" y="6135687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200" b="1" dirty="0"/>
                <a:t>О</a:t>
              </a:r>
              <a:r>
                <a:rPr lang="ru-RU" sz="1200" b="1" dirty="0" smtClean="0"/>
                <a:t>бобщенные </a:t>
              </a:r>
              <a:r>
                <a:rPr lang="ru-RU" sz="1200" b="1" dirty="0"/>
                <a:t>спектры реакции с различной повторяемостью </a:t>
              </a:r>
              <a:r>
                <a:rPr lang="ru-RU" sz="1200" b="1" i="1" dirty="0"/>
                <a:t>T</a:t>
              </a:r>
              <a:r>
                <a:rPr lang="ru-RU" sz="1200" b="1" dirty="0"/>
                <a:t> лет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716016" y="3717032"/>
            <a:ext cx="4572000" cy="3184322"/>
            <a:chOff x="4716016" y="3429000"/>
            <a:chExt cx="4572000" cy="3184322"/>
          </a:xfrm>
        </p:grpSpPr>
        <p:graphicFrame>
          <p:nvGraphicFramePr>
            <p:cNvPr id="26" name="Диаграмма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29343907"/>
                </p:ext>
              </p:extLst>
            </p:nvPr>
          </p:nvGraphicFramePr>
          <p:xfrm>
            <a:off x="5004048" y="3429000"/>
            <a:ext cx="3965476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Прямоугольник 26"/>
            <p:cNvSpPr/>
            <p:nvPr/>
          </p:nvSpPr>
          <p:spPr>
            <a:xfrm>
              <a:off x="4716016" y="6120879"/>
              <a:ext cx="4572000" cy="492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300" b="1" dirty="0" smtClean="0"/>
                <a:t>Расчетные кривые повторяемости пиковых ускорений PGA и амплитуд спектра реакции SA</a:t>
              </a:r>
              <a:endParaRPr lang="ru-RU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35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424936" cy="132343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rPr>
              <a:t>РЕЗУЛЬТАТЫ МОДЕЛИРОВАНИЯ СЕЙСМИЧЕСКОЙ ОПАСНОСТИ ТЕРРИТОРИЙ КРЫМА И СЕВЕРНОГО КАВКАЗА ДЛЯ РАЗНЫХ ПЕРИОДОВ ПОВТОРЯЕМОСТИ В АМПЛИТУДНЫХ ПАРАМЕТРАХ С ИСПОЛЬЗОВАНИЕМ ЭМПИРИЧЕСКИХ МОДЕЛЕЙ ЗАТУХАНИЯ</a:t>
            </a:r>
          </a:p>
        </p:txBody>
      </p:sp>
      <p:pic>
        <p:nvPicPr>
          <p:cNvPr id="5122" name="Picture 2" descr="D:\!Работа_2016!\ОСР_ВАСО_Новая\Кавказ PGA стат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8938"/>
            <a:ext cx="8748464" cy="4827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0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РЕЗУЛЬТАТЫ МОДЕЛИРОВАНИЯ СЕЙСМИЧЕСКОЙ ОПАСНОСТИ ТЕРРИТОРИЙ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РФ ДЛЯ ПЕРИОДА ПОВТОРЯЕМОСТИ 1000 ЛЕТ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 В АМПЛИТУДНЫХ ПАРАМЕТРАХ С ИСПОЛЬЗОВАНИЕМ ЭМПИРИЧЕСКИХ МОДЕЛЕЙ ЗАТУХАНИЯ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РЕЗУЛЬТАТЫ МОДЕЛИРОВАНИЯ СЕЙСМИЧЕСКОЙ ОПАСНОСТИ ТЕРРИТОРИЙ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РФ ДЛЯ ПЕРИОДА ПОВТОРЯЕМОСТИ 1000 ЛЕТ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 В АМПЛИТУДНЫХ ПАРАМЕТРАХ С ИСПОЛЬЗОВАНИЕМ ЭМПИРИЧЕСКИХ МОДЕЛЕЙ ЗАТУХАНИЯ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3265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ОЦЕНКИ СЕЙСМИЧЕСКОЙ ОПАСНОСТИ ПРИ ИНЖЕНЕРНЫХ ИЗЫСКАНИЯХ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48478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/>
              <a:t>В Российской Федерации исторически сложилась двухступенчатая схема оценки сейсмической опасности - оценка </a:t>
            </a:r>
            <a:r>
              <a:rPr lang="ru-RU" b="1" dirty="0"/>
              <a:t>исходной сейсмичности </a:t>
            </a:r>
            <a:r>
              <a:rPr lang="ru-RU" dirty="0"/>
              <a:t>для средних грунтов и последующая корректировка оценок с учетом реальных </a:t>
            </a:r>
            <a:r>
              <a:rPr lang="ru-RU" b="1" dirty="0"/>
              <a:t>грунтовых условий </a:t>
            </a:r>
            <a:r>
              <a:rPr lang="ru-RU" dirty="0"/>
              <a:t>площадки</a:t>
            </a:r>
            <a:r>
              <a:rPr lang="ru-RU" dirty="0" smtClean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924944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Исходная сейсмичность:</a:t>
            </a:r>
            <a:endParaRPr lang="ru-RU" dirty="0"/>
          </a:p>
          <a:p>
            <a:pPr algn="just"/>
            <a:r>
              <a:rPr lang="ru-RU" dirty="0" smtClean="0"/>
              <a:t>Сейсмичность </a:t>
            </a:r>
            <a:r>
              <a:rPr lang="ru-RU" dirty="0"/>
              <a:t>района или площадки, определяемая для нормативных периодов повторяемости и </a:t>
            </a:r>
            <a:r>
              <a:rPr lang="ru-RU" b="1" dirty="0"/>
              <a:t>средних грунтовых условий </a:t>
            </a:r>
            <a:r>
              <a:rPr lang="ru-RU" dirty="0"/>
              <a:t>с помощью </a:t>
            </a:r>
            <a:r>
              <a:rPr lang="ru-RU" dirty="0" smtClean="0"/>
              <a:t>детального сейсмического районирования (ДСР) </a:t>
            </a:r>
            <a:r>
              <a:rPr lang="ru-RU" dirty="0"/>
              <a:t>или </a:t>
            </a:r>
            <a:r>
              <a:rPr lang="ru-RU" dirty="0" smtClean="0"/>
              <a:t>уточнения исходной сейсмичности (УИС) </a:t>
            </a:r>
            <a:r>
              <a:rPr lang="ru-RU" dirty="0"/>
              <a:t>(или принятая равной нормативной сейсмичности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68797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Категория грунта </a:t>
            </a:r>
            <a:r>
              <a:rPr lang="ru-RU" b="1" dirty="0"/>
              <a:t>по сейсмическим свойствам (I, II или III</a:t>
            </a:r>
            <a:r>
              <a:rPr lang="ru-RU" b="1" dirty="0" smtClean="0"/>
              <a:t>):</a:t>
            </a:r>
          </a:p>
          <a:p>
            <a:pPr algn="just"/>
            <a:r>
              <a:rPr lang="ru-RU" dirty="0" smtClean="0"/>
              <a:t>Характеристика</a:t>
            </a:r>
            <a:r>
              <a:rPr lang="ru-RU" dirty="0"/>
              <a:t>, выражающая способность грунта в примыкающей к сооружению части основания ослаблять (или усиливать) интенсивность сейсмических воздействий, передающихся от грунтового основания на сооружение.</a:t>
            </a:r>
          </a:p>
        </p:txBody>
      </p:sp>
    </p:spTree>
    <p:extLst>
      <p:ext uri="{BB962C8B-B14F-4D97-AF65-F5344CB8AC3E}">
        <p14:creationId xmlns:p14="http://schemas.microsoft.com/office/powerpoint/2010/main" val="41807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РЕЗУЛЬТАТЫ МОДЕЛИРОВАНИЯ СЕЙСМИЧЕСКОЙ ОПАСНОСТИ ТЕРРИТОРИЙ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РФ ДЛЯ ПЕРИОДА ПОВТОРЯЕМОСТИ 1000 ЛЕТ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 В АМПЛИТУДНЫХ ПАРАМЕТРАХ С ИСПОЛЬЗОВАНИЕМ ЭМПИРИЧЕСКИХ МОДЕЛЕЙ ЗАТУХАНИЯ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345455"/>
              </p:ext>
            </p:extLst>
          </p:nvPr>
        </p:nvGraphicFramePr>
        <p:xfrm>
          <a:off x="4417132" y="1772816"/>
          <a:ext cx="462078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8" y="613565"/>
            <a:ext cx="3600000" cy="202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3600000" cy="202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8" y="4653136"/>
            <a:ext cx="3600000" cy="202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3371235" y="2353692"/>
            <a:ext cx="2091794" cy="634887"/>
          </a:xfrm>
          <a:prstGeom prst="bentConnector3">
            <a:avLst>
              <a:gd name="adj1" fmla="val 367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flipV="1">
            <a:off x="4081289" y="2276872"/>
            <a:ext cx="2722959" cy="1385374"/>
          </a:xfrm>
          <a:prstGeom prst="bentConnector3">
            <a:avLst>
              <a:gd name="adj1" fmla="val 99941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 flipV="1">
            <a:off x="4067944" y="3429000"/>
            <a:ext cx="3456384" cy="2240455"/>
          </a:xfrm>
          <a:prstGeom prst="bentConnector3">
            <a:avLst>
              <a:gd name="adj1" fmla="val 100028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644008" y="3717032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PGA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516216" y="200158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SA</a:t>
            </a:r>
            <a:r>
              <a:rPr lang="en-US" sz="1100" b="1" dirty="0" smtClean="0"/>
              <a:t>0.3c</a:t>
            </a:r>
            <a:endParaRPr lang="ru-RU" sz="11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496472" y="3140968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SA</a:t>
            </a:r>
            <a:r>
              <a:rPr lang="en-US" sz="1100" b="1" dirty="0"/>
              <a:t>1</a:t>
            </a:r>
            <a:r>
              <a:rPr lang="en-US" sz="1100" b="1" dirty="0" smtClean="0"/>
              <a:t>.0c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132021"/>
            <a:ext cx="85324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ФОРМИРОВАНИЕ НОРМАТИВНОГО СПЕКТРА ОТКЛИКА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034808"/>
              </p:ext>
            </p:extLst>
          </p:nvPr>
        </p:nvGraphicFramePr>
        <p:xfrm>
          <a:off x="683568" y="1643062"/>
          <a:ext cx="8352928" cy="466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476672"/>
            <a:ext cx="52828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ОБОБЩЕННЫЕ СПЕКТРЫ ОТКЛИКА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819902"/>
              </p:ext>
            </p:extLst>
          </p:nvPr>
        </p:nvGraphicFramePr>
        <p:xfrm>
          <a:off x="139824" y="1054596"/>
          <a:ext cx="4320480" cy="273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1804"/>
              </p:ext>
            </p:extLst>
          </p:nvPr>
        </p:nvGraphicFramePr>
        <p:xfrm>
          <a:off x="4644008" y="1054596"/>
          <a:ext cx="4320480" cy="273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765849"/>
              </p:ext>
            </p:extLst>
          </p:nvPr>
        </p:nvGraphicFramePr>
        <p:xfrm>
          <a:off x="144016" y="3934916"/>
          <a:ext cx="4320480" cy="273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019402"/>
              </p:ext>
            </p:extLst>
          </p:nvPr>
        </p:nvGraphicFramePr>
        <p:xfrm>
          <a:off x="4644008" y="3934916"/>
          <a:ext cx="4320480" cy="273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560" y="188640"/>
            <a:ext cx="73448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СОПОСТАВЛЕНИЕ ОБОБЩЕННЫХ И НОРМАТИВНЫХ СПЕКТРОВ ОТКЛИКА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484784"/>
            <a:ext cx="806489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2000" dirty="0" smtClean="0"/>
              <a:t>Действующая нормативная </a:t>
            </a:r>
            <a:r>
              <a:rPr lang="ru-RU" sz="2000" dirty="0"/>
              <a:t>база </a:t>
            </a:r>
            <a:r>
              <a:rPr lang="ru-RU" sz="2000" dirty="0" smtClean="0"/>
              <a:t>по инженерно-сейсмологическим изысканиям нуждается в актуализации и систематизации.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Картирование сейсмической опасности в амплитудах обобщенного спектра реакции позволит исключить неоднозначность перехода от макросейсмической шкалы к </a:t>
            </a:r>
            <a:r>
              <a:rPr lang="en-US" sz="2000" dirty="0" smtClean="0"/>
              <a:t>PGA </a:t>
            </a:r>
            <a:r>
              <a:rPr lang="ru-RU" sz="2000" dirty="0" smtClean="0"/>
              <a:t>и нормативным спектрам.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000" dirty="0" smtClean="0"/>
              <a:t>Использование общих </a:t>
            </a:r>
            <a:r>
              <a:rPr lang="ru-RU" sz="2000" dirty="0"/>
              <a:t>эмпирические зависимости </a:t>
            </a:r>
            <a:r>
              <a:rPr lang="ru-RU" sz="2000" dirty="0" err="1" smtClean="0"/>
              <a:t>Ф.Ф.Аптикаева</a:t>
            </a:r>
            <a:r>
              <a:rPr lang="ru-RU" sz="2000" dirty="0" smtClean="0"/>
              <a:t> (ИФЗ РАН) в </a:t>
            </a:r>
            <a:r>
              <a:rPr lang="ru-RU" sz="2000" dirty="0"/>
              <a:t>качестве </a:t>
            </a:r>
            <a:r>
              <a:rPr lang="ru-RU" sz="2000" dirty="0" smtClean="0"/>
              <a:t>модели сейсмического эффекта позволяет обеспечивает возможность построения </a:t>
            </a:r>
            <a:r>
              <a:rPr lang="ru-RU" sz="2000" dirty="0"/>
              <a:t>вероятностных карт в амплитудных </a:t>
            </a:r>
            <a:r>
              <a:rPr lang="ru-RU" sz="2000" dirty="0" smtClean="0"/>
              <a:t>параметрах.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2000" dirty="0"/>
              <a:t>Для получения достоверных региональных </a:t>
            </a:r>
            <a:r>
              <a:rPr lang="ru-RU" sz="2000" dirty="0" smtClean="0"/>
              <a:t>эмпирических зависимостей </a:t>
            </a:r>
            <a:r>
              <a:rPr lang="ru-RU" sz="2000" dirty="0"/>
              <a:t>необходимы представительные базы записей сильных </a:t>
            </a:r>
            <a:r>
              <a:rPr lang="ru-RU" sz="2000" dirty="0" smtClean="0"/>
              <a:t>землетрясений.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11396"/>
            <a:ext cx="130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6998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484784"/>
            <a:ext cx="80648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2400"/>
              </a:spcAft>
              <a:buAutoNum type="arabicPeriod"/>
            </a:pPr>
            <a:r>
              <a:rPr lang="ru-RU" sz="2000" dirty="0" smtClean="0"/>
              <a:t>Действующая нормативная </a:t>
            </a:r>
            <a:r>
              <a:rPr lang="ru-RU" sz="2000" dirty="0"/>
              <a:t>база неоднозначно формализует состав инженерно-сейсмологических </a:t>
            </a:r>
            <a:r>
              <a:rPr lang="ru-RU" sz="2000" dirty="0" smtClean="0"/>
              <a:t>изысканий, </a:t>
            </a:r>
            <a:r>
              <a:rPr lang="ru-RU" sz="2000" dirty="0"/>
              <a:t>содержит </a:t>
            </a:r>
            <a:r>
              <a:rPr lang="ru-RU" sz="2000" dirty="0" smtClean="0"/>
              <a:t>противоречивые и </a:t>
            </a:r>
            <a:r>
              <a:rPr lang="ru-RU" sz="2000" dirty="0"/>
              <a:t>морально устаревшие методические указания</a:t>
            </a:r>
            <a:r>
              <a:rPr lang="ru-RU" sz="2000" dirty="0" smtClean="0"/>
              <a:t>.</a:t>
            </a:r>
          </a:p>
          <a:p>
            <a:pPr marL="342900" indent="-342900" algn="just">
              <a:spcAft>
                <a:spcPts val="2400"/>
              </a:spcAft>
              <a:buFontTx/>
              <a:buAutoNum type="arabicPeriod"/>
            </a:pPr>
            <a:r>
              <a:rPr lang="ru-RU" sz="2000" dirty="0" smtClean="0"/>
              <a:t>Разработка </a:t>
            </a:r>
            <a:r>
              <a:rPr lang="ru-RU" sz="2000" dirty="0"/>
              <a:t>отдельных нормативов по ДСР, УСО, СМР силами только проектировщиков или только </a:t>
            </a:r>
            <a:r>
              <a:rPr lang="ru-RU" sz="2000" dirty="0" smtClean="0"/>
              <a:t>изыскателей, приводит к невозможности выполнить их требования на практике, методическим ошибкам и неоднозначности получаемых оценок.</a:t>
            </a:r>
          </a:p>
          <a:p>
            <a:pPr marL="342900" indent="-342900" algn="just">
              <a:spcAft>
                <a:spcPts val="2400"/>
              </a:spcAft>
              <a:buFontTx/>
              <a:buAutoNum type="arabicPeriod"/>
            </a:pPr>
            <a:r>
              <a:rPr lang="ru-RU" sz="2000" dirty="0" smtClean="0"/>
              <a:t>Недостатки или отсутствие элементов государственной система нормативных-технических документов для оценки сейсмической опасности при инженерных изысканиях компенсируется ведомственными документами, что приводит к противоречиям на стадии гос. экспертизы.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1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НОРМАТИВНЫЕ ТЕХНИЧЕСКИЕ ДОКУМЕНТЫ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ПО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ИНЖЕНЕРНЫМ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ИЗЫСКАНИЯМ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СТРОИТЕЛЬСТВЕ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483"/>
            <a:ext cx="9144000" cy="477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188640"/>
            <a:ext cx="77973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ПРОЕКТ СИСТЕМЫ НОРМАТИВНЫХ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ТЕХНИЧЕСКИХ ДОКУМЕНТОВ ПО ИНЖЕНЕРНЫМ 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ИЗЫСКАНИЯМ В СТРОИТЕЛЬСТВЕ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3265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ОЦЕНКИ СЕЙСМИЧЕСКОЙ ОПАСНОСТИ ПРИ ИНЖЕНЕРНЫХ ИЗЫСКАНИЯХ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2474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Основная цель:</a:t>
            </a:r>
          </a:p>
          <a:p>
            <a:pPr algn="just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Обеспечить проектировщика необходимой и достаточной информацией для учета вероятных сейсмических нагрузок на проектируемое сооружение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595676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Перечень характеристик сейсмических воздействий и уровень их обеспеченности должен определяться сводами правил, исходя из применяемой методики учета сейсмических нагрузок: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Макросейсмический балл;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Пиковое ускорение грунта – 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PGA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Пиковые скорости грунта – 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PGV;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Пиковые смещения грунта – 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PGD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Спектры реакции грунта – 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SA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SV, SD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Акселерограммы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, </a:t>
            </a:r>
            <a:r>
              <a:rPr lang="ru-RU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велосеграммы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, сейсмограммы;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Преобладающие периоды колебаний;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Длительность колебаний;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40791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340768"/>
            <a:ext cx="784887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Определяемые характеристики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сейсмических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воздействий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4868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 ИЗЫСКАНИЙ – НАБОР МЕТОДОВ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636912"/>
            <a:ext cx="784887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Сейсмотектоническая и сейсмологическая характеристика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района исследований, инженерно-геологические условия площадки.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2987824" y="3573016"/>
            <a:ext cx="3744416" cy="504056"/>
          </a:xfrm>
          <a:prstGeom prst="downArrow">
            <a:avLst>
              <a:gd name="adj1" fmla="val 7696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49432" y="4446404"/>
            <a:ext cx="4082608" cy="203132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УСО, </a:t>
            </a:r>
            <a:r>
              <a:rPr lang="ru-RU" b="1" dirty="0" smtClean="0"/>
              <a:t>ДСР, УИС, УОСР:</a:t>
            </a:r>
            <a:endParaRPr lang="ru-RU" b="1" dirty="0"/>
          </a:p>
          <a:p>
            <a:pPr marL="93663" indent="-93663" algn="just">
              <a:buFont typeface="Arial" panose="020B0604020202020204" pitchFamily="34" charset="0"/>
              <a:buChar char="•"/>
            </a:pPr>
            <a:r>
              <a:rPr lang="ru-RU" dirty="0" smtClean="0"/>
              <a:t>Сейсмотектонические </a:t>
            </a:r>
            <a:r>
              <a:rPr lang="ru-RU" dirty="0"/>
              <a:t>исследования</a:t>
            </a:r>
            <a:r>
              <a:rPr lang="ru-RU" dirty="0" smtClean="0"/>
              <a:t>;</a:t>
            </a:r>
            <a:endParaRPr lang="ru-RU" dirty="0"/>
          </a:p>
          <a:p>
            <a:pPr marL="93663" indent="-93663" algn="just">
              <a:buFont typeface="Arial" panose="020B0604020202020204" pitchFamily="34" charset="0"/>
              <a:buChar char="•"/>
            </a:pPr>
            <a:r>
              <a:rPr lang="ru-RU" dirty="0" smtClean="0"/>
              <a:t>Сейсмологические исследования;</a:t>
            </a:r>
          </a:p>
          <a:p>
            <a:pPr marL="93663" indent="-93663" algn="just">
              <a:buFont typeface="Arial" panose="020B0604020202020204" pitchFamily="34" charset="0"/>
              <a:buChar char="•"/>
            </a:pPr>
            <a:r>
              <a:rPr lang="ru-RU" dirty="0"/>
              <a:t>Подготовка моделей зон ВОЗ и сейсмического эффекта</a:t>
            </a:r>
            <a:r>
              <a:rPr lang="ru-RU" dirty="0" smtClean="0"/>
              <a:t>;</a:t>
            </a:r>
          </a:p>
          <a:p>
            <a:pPr marL="93663" indent="-93663" algn="just">
              <a:buFont typeface="Arial" panose="020B0604020202020204" pitchFamily="34" charset="0"/>
              <a:buChar char="•"/>
            </a:pPr>
            <a:r>
              <a:rPr lang="ru-RU" dirty="0" smtClean="0"/>
              <a:t>Расчет исходной сейсмичности.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4437112"/>
            <a:ext cx="3672409" cy="203132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/>
              <a:t>СМР: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dirty="0" smtClean="0"/>
              <a:t>Инструментальные методы;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dirty="0" smtClean="0"/>
              <a:t>Расчетные </a:t>
            </a:r>
            <a:r>
              <a:rPr lang="ru-RU" dirty="0"/>
              <a:t>методы;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dirty="0"/>
              <a:t>Инструментально-расчетные </a:t>
            </a:r>
            <a:r>
              <a:rPr lang="ru-RU" dirty="0" smtClean="0"/>
              <a:t>методы;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dirty="0"/>
              <a:t>Метод инженерно-геологических </a:t>
            </a:r>
            <a:r>
              <a:rPr lang="ru-RU" dirty="0" smtClean="0"/>
              <a:t>аналогий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47734" y="2132856"/>
            <a:ext cx="53251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+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 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4077072"/>
            <a:ext cx="784887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/>
              <a:t>СОСТАВ ИЗЫСКАНИЙ И НАБОР МЕТОДОВ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3560242"/>
            <a:ext cx="215199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dirty="0" smtClean="0"/>
              <a:t>Рекомендации 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4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6" grpId="0" animBg="1"/>
      <p:bldP spid="17" grpId="0"/>
      <p:bldP spid="10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7172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ОБЩЕЕ СЕЙСМИЧЕСКОЕ РАЙОНИРОВАНИЕ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48478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Представляет собой оценку сейсмической опасности на территории всей страны и имеет общегосударственное значение для осуществления рационального землепользования и планирования социально-экономического развития крупных регионов. </a:t>
            </a:r>
            <a:endParaRPr lang="ru-RU" sz="2400" dirty="0" smtClean="0"/>
          </a:p>
          <a:p>
            <a:pPr algn="just"/>
            <a:r>
              <a:rPr lang="ru-RU" sz="2400" dirty="0" smtClean="0"/>
              <a:t>Масштаб </a:t>
            </a:r>
            <a:r>
              <a:rPr lang="ru-RU" sz="2400" dirty="0"/>
              <a:t>карт ОСР - 1:2500000-1:8000000.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1124744"/>
            <a:ext cx="4055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НОРМАТИВНАЯ СЕЙСМИЧНОСТЬ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20259"/>
              </p:ext>
            </p:extLst>
          </p:nvPr>
        </p:nvGraphicFramePr>
        <p:xfrm>
          <a:off x="971600" y="4221088"/>
          <a:ext cx="7560840" cy="12618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5844"/>
                <a:gridCol w="583499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2010 - 2011 гг.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Актуализация методики, построение карт ОСР-97*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2011 - 2012 гг.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и обсуждение опытных карт ОСР-2012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2013 </a:t>
                      </a:r>
                      <a:r>
                        <a:rPr lang="ru-RU" sz="1800" b="1" dirty="0">
                          <a:effectLst/>
                        </a:rPr>
                        <a:t>- </a:t>
                      </a:r>
                      <a:r>
                        <a:rPr lang="ru-RU" sz="1800" b="1" dirty="0" smtClean="0">
                          <a:effectLst/>
                        </a:rPr>
                        <a:t>2015 </a:t>
                      </a:r>
                      <a:r>
                        <a:rPr lang="ru-RU" sz="1800" b="1" dirty="0">
                          <a:effectLst/>
                        </a:rPr>
                        <a:t>гг.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и обсуждение </a:t>
                      </a:r>
                      <a:r>
                        <a:rPr lang="ru-RU" sz="1800" dirty="0" smtClean="0">
                          <a:effectLst/>
                        </a:rPr>
                        <a:t>комплекта карт ОСР-2014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</a:rPr>
                        <a:t>2015 -</a:t>
                      </a:r>
                      <a:r>
                        <a:rPr lang="ru-RU" sz="1800" b="1" baseline="0" dirty="0" smtClean="0">
                          <a:effectLst/>
                        </a:rPr>
                        <a:t> </a:t>
                      </a:r>
                      <a:r>
                        <a:rPr lang="ru-RU" sz="1800" b="1" dirty="0" smtClean="0">
                          <a:effectLst/>
                        </a:rPr>
                        <a:t>2016 гг.</a:t>
                      </a:r>
                      <a:endParaRPr lang="ru-RU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Разработка и обсуждение комплекта карт ОСР-2016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1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6632"/>
            <a:ext cx="81860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В НАСТОЯЩЕЕ ВРЕМЯ БОЛЬШИНСТВО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СТРАН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ПЕРЕШЛО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НА ИСПОЛЬЗОВАНИЕ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ВЕРОЯТНОСТНЫХ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КАРТ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СЕЙСМИЧЕСКОГО РАЙОНИРОВАНИЯ</a:t>
            </a:r>
          </a:p>
        </p:txBody>
      </p:sp>
      <p:grpSp>
        <p:nvGrpSpPr>
          <p:cNvPr id="5" name="Группа 56"/>
          <p:cNvGrpSpPr>
            <a:grpSpLocks/>
          </p:cNvGrpSpPr>
          <p:nvPr/>
        </p:nvGrpSpPr>
        <p:grpSpPr bwMode="auto">
          <a:xfrm>
            <a:off x="683568" y="1556792"/>
            <a:ext cx="7993053" cy="4922088"/>
            <a:chOff x="0" y="0"/>
            <a:chExt cx="48375" cy="3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ая соединительная линия 2"/>
            <p:cNvSpPr>
              <a:spLocks noChangeShapeType="1"/>
            </p:cNvSpPr>
            <p:nvPr/>
          </p:nvSpPr>
          <p:spPr bwMode="auto">
            <a:xfrm>
              <a:off x="7466" y="2378"/>
              <a:ext cx="2" cy="11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7" name="Прямая соединительная линия 3"/>
            <p:cNvSpPr>
              <a:spLocks noChangeShapeType="1"/>
            </p:cNvSpPr>
            <p:nvPr/>
          </p:nvSpPr>
          <p:spPr bwMode="auto">
            <a:xfrm>
              <a:off x="40792" y="2378"/>
              <a:ext cx="2" cy="11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8" name="Прямая соединительная линия 4"/>
            <p:cNvSpPr>
              <a:spLocks noChangeShapeType="1"/>
            </p:cNvSpPr>
            <p:nvPr/>
          </p:nvSpPr>
          <p:spPr bwMode="auto">
            <a:xfrm>
              <a:off x="14933" y="15797"/>
              <a:ext cx="18393" cy="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9" name="Прямая соединительная линия 5"/>
            <p:cNvSpPr>
              <a:spLocks noChangeShapeType="1"/>
            </p:cNvSpPr>
            <p:nvPr/>
          </p:nvSpPr>
          <p:spPr bwMode="auto">
            <a:xfrm>
              <a:off x="24129" y="15797"/>
              <a:ext cx="97" cy="1266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10" name="Прямая соединительная линия 6"/>
            <p:cNvSpPr>
              <a:spLocks noChangeShapeType="1"/>
            </p:cNvSpPr>
            <p:nvPr/>
          </p:nvSpPr>
          <p:spPr bwMode="auto">
            <a:xfrm>
              <a:off x="24188" y="2472"/>
              <a:ext cx="1" cy="11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11" name="Прямая соединительная линия 7"/>
            <p:cNvSpPr>
              <a:spLocks noChangeShapeType="1"/>
            </p:cNvSpPr>
            <p:nvPr/>
          </p:nvSpPr>
          <p:spPr bwMode="auto">
            <a:xfrm>
              <a:off x="14933" y="5336"/>
              <a:ext cx="18393" cy="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12" name="Прямая соединительная линия 8"/>
            <p:cNvSpPr>
              <a:spLocks noChangeShapeType="1"/>
            </p:cNvSpPr>
            <p:nvPr/>
          </p:nvSpPr>
          <p:spPr bwMode="auto">
            <a:xfrm>
              <a:off x="15929" y="5626"/>
              <a:ext cx="0" cy="405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13" name="Прямая соединительная линия 9"/>
            <p:cNvSpPr>
              <a:spLocks noChangeShapeType="1"/>
            </p:cNvSpPr>
            <p:nvPr/>
          </p:nvSpPr>
          <p:spPr bwMode="auto">
            <a:xfrm>
              <a:off x="32453" y="5626"/>
              <a:ext cx="0" cy="405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  <p:sp>
          <p:nvSpPr>
            <p:cNvPr id="14" name="Прямоугольник 10"/>
            <p:cNvSpPr>
              <a:spLocks noChangeArrowheads="1"/>
            </p:cNvSpPr>
            <p:nvPr/>
          </p:nvSpPr>
          <p:spPr bwMode="auto">
            <a:xfrm>
              <a:off x="0" y="0"/>
              <a:ext cx="48296" cy="2472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КАТАЛОГ ЗЕМЛЕТРЯСЕНИЙ И ДРУГИЕ БАЗЫ ДАННЫХ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Прямоугольник 11"/>
            <p:cNvSpPr>
              <a:spLocks noChangeArrowheads="1"/>
            </p:cNvSpPr>
            <p:nvPr/>
          </p:nvSpPr>
          <p:spPr bwMode="auto">
            <a:xfrm>
              <a:off x="0" y="3338"/>
              <a:ext cx="14933" cy="3996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СОВРЕМЕННАЯ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ГЕОДИНАМИКА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рямоугольник 12"/>
            <p:cNvSpPr>
              <a:spLocks noChangeArrowheads="1"/>
            </p:cNvSpPr>
            <p:nvPr/>
          </p:nvSpPr>
          <p:spPr bwMode="auto">
            <a:xfrm>
              <a:off x="16565" y="3338"/>
              <a:ext cx="15251" cy="3996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РЕГИОНАЛЬНАЯ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СЕЙСМИЧНОСТЬ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Прямоугольник 13"/>
            <p:cNvSpPr>
              <a:spLocks noChangeArrowheads="1"/>
            </p:cNvSpPr>
            <p:nvPr/>
          </p:nvSpPr>
          <p:spPr bwMode="auto">
            <a:xfrm>
              <a:off x="33326" y="3373"/>
              <a:ext cx="14933" cy="3996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СИЛЬНЫЕ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ДВИЖЕНИЯ ГРУНТА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Прямоугольник 14"/>
            <p:cNvSpPr>
              <a:spLocks noChangeArrowheads="1"/>
            </p:cNvSpPr>
            <p:nvPr/>
          </p:nvSpPr>
          <p:spPr bwMode="auto">
            <a:xfrm>
              <a:off x="0" y="8054"/>
              <a:ext cx="23238" cy="12893"/>
            </a:xfrm>
            <a:prstGeom prst="rect">
              <a:avLst/>
            </a:prstGeom>
            <a:solidFill>
              <a:srgbClr val="99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МОДЕЛЬ ЗОН ВОЗНИКНОВЕНИЯ ОЧАГОВ ЗЕМЛЕТРЯСЕНИЙ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---------------------------------------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сейсмолинеаменты</a:t>
              </a: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, </a:t>
              </a:r>
              <a:r>
                <a:rPr kumimoji="0" lang="ru-RU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сейсмодомены</a:t>
              </a: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, потенциальные очаги; максимальная возможная магнитуда, повторяемость событий в регионе и в его основных </a:t>
              </a:r>
              <a:r>
                <a:rPr kumimoji="0" lang="ru-RU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сейсмоструктурах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Прямоугольник 15"/>
            <p:cNvSpPr>
              <a:spLocks noChangeArrowheads="1"/>
            </p:cNvSpPr>
            <p:nvPr/>
          </p:nvSpPr>
          <p:spPr bwMode="auto">
            <a:xfrm>
              <a:off x="25042" y="8054"/>
              <a:ext cx="23295" cy="12893"/>
            </a:xfrm>
            <a:prstGeom prst="rect">
              <a:avLst/>
            </a:prstGeom>
            <a:solidFill>
              <a:srgbClr val="99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МОДЕЛЬ СЕЙСМИЧЕСКОГО 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ЭФФЕКТА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----------------------------------------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связь затухания сейсмического эффекта с магнитудой и расстоянием; соотношения </a:t>
              </a:r>
              <a:r>
                <a:rPr kumimoji="0" lang="ru-RU" sz="15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макросеисмических</a:t>
              </a: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и количественных параметров - ускорения, спектры, длительность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Прямоугольник 16"/>
            <p:cNvSpPr>
              <a:spLocks noChangeArrowheads="1"/>
            </p:cNvSpPr>
            <p:nvPr/>
          </p:nvSpPr>
          <p:spPr bwMode="auto">
            <a:xfrm>
              <a:off x="78" y="22131"/>
              <a:ext cx="48297" cy="4805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ВЕРОЯТНОСТНЫЙ АНАЛИЗ СЕЙСМИЧЕСКОЙ ОПАСНОСТИ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расчет повторяемости сейсмических сотрясений и вероятностная оценка сейсмической опасности в заданные интервалы времени</a:t>
              </a:r>
              <a:endPara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Прямоугольник 17"/>
            <p:cNvSpPr>
              <a:spLocks noChangeArrowheads="1"/>
            </p:cNvSpPr>
            <p:nvPr/>
          </p:nvSpPr>
          <p:spPr bwMode="auto">
            <a:xfrm>
              <a:off x="29" y="28188"/>
              <a:ext cx="48296" cy="4812"/>
            </a:xfrm>
            <a:prstGeom prst="rect">
              <a:avLst/>
            </a:prstGeom>
            <a:solidFill>
              <a:srgbClr val="FBD56B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КОМПЛЕКТ КАРТ СЕЙСМИЧЕСКОГО РАЙОНИРОВАНИЯ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зонирование максимальных сейсмических воздействий, возникновение и превышение которых возможно с определенной вероятностью в заданные интервалы времени</a:t>
              </a:r>
              <a:endPara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Прямая соединительная линия 18"/>
            <p:cNvSpPr>
              <a:spLocks noChangeShapeType="1"/>
            </p:cNvSpPr>
            <p:nvPr/>
          </p:nvSpPr>
          <p:spPr bwMode="auto">
            <a:xfrm>
              <a:off x="14933" y="5336"/>
              <a:ext cx="8071" cy="7917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0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6949681" y="1115452"/>
            <a:ext cx="2194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(по В.И.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Уломову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44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37763"/>
            <a:ext cx="7162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КОМПЛЕКТ КАРТ ОБЩЕГО СЕЙСМИЧЕСКОГО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РАЙОНИРОВАНИЯ ОСР-97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 descr="D:\!Работа_2015!\оср2014\Доклад ГЕОРИСК\ocp-97_wall-big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68530" cy="5256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4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лои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12722</TotalTime>
  <Words>1126</Words>
  <Application>Microsoft Office PowerPoint</Application>
  <PresentationFormat>Экран (4:3)</PresentationFormat>
  <Paragraphs>177</Paragraphs>
  <Slides>25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Слои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ЭМПИРИЧЕСКИЕ СООТНОШЕНИЯ, УВЯЗЫВАЮЩИЕ ФИЗИЧЕСКИЕ ПАРАМЕТРЫ СЕЙСМИЧЕСКИХ ВОЗДЕЙСТВИЙ (по Ф.Ф. Аптикаеву, ИФЗ РАН)</vt:lpstr>
      <vt:lpstr>РАСЧЕТ СЕЙСМИЧЕСКОЙ ОПАСНОСТИ ДЛЯ Г. СИМФЕРОПОЛЬ</vt:lpstr>
      <vt:lpstr>РАСЧЕТ СЕЙСМИЧЕСКОЙ ОПАСНОСТИ ДЛЯ Г. СИМФЕРОПОЛЬ</vt:lpstr>
      <vt:lpstr>РЕЗУЛЬТАТЫ МОДЕЛИРОВАНИЯ СЕЙСМИЧЕСКОЙ ОПАСНОСТИ ТЕРРИТОРИЙ КРЫМА И СЕВЕРНОГО КАВКАЗА ДЛЯ РАЗНЫХ ПЕРИОДОВ ПОВТОРЯЕМОСТИ В АМПЛИТУДНЫХ ПАРАМЕТРАХ С ИСПОЛЬЗОВАНИЕМ ЭМПИРИЧЕСКИХ МОДЕЛЕЙ ЗАТУХАНИЯ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ECROPR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комплекса инженерно-геофизических исследований с целью изучения геодинамических характеристик земельных участков г. Красноярска для проектирования зданий и сооружений и оценки кадастровой стоимости земли</dc:title>
  <dc:creator>Sergey</dc:creator>
  <cp:lastModifiedBy>Sergey</cp:lastModifiedBy>
  <cp:revision>1255</cp:revision>
  <dcterms:created xsi:type="dcterms:W3CDTF">2008-10-24T04:48:17Z</dcterms:created>
  <dcterms:modified xsi:type="dcterms:W3CDTF">2016-12-07T10:23:22Z</dcterms:modified>
</cp:coreProperties>
</file>